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9" r:id="rId7"/>
    <p:sldId id="276" r:id="rId8"/>
    <p:sldId id="300" r:id="rId9"/>
    <p:sldId id="302" r:id="rId10"/>
    <p:sldId id="301" r:id="rId11"/>
    <p:sldId id="270" r:id="rId12"/>
    <p:sldId id="295" r:id="rId13"/>
    <p:sldId id="271" r:id="rId14"/>
    <p:sldId id="279" r:id="rId15"/>
    <p:sldId id="272" r:id="rId16"/>
    <p:sldId id="289" r:id="rId17"/>
    <p:sldId id="278" r:id="rId18"/>
    <p:sldId id="284" r:id="rId19"/>
    <p:sldId id="275" r:id="rId20"/>
    <p:sldId id="290" r:id="rId21"/>
    <p:sldId id="277" r:id="rId22"/>
    <p:sldId id="294" r:id="rId23"/>
    <p:sldId id="297" r:id="rId24"/>
    <p:sldId id="298" r:id="rId25"/>
    <p:sldId id="299" r:id="rId26"/>
    <p:sldId id="280" r:id="rId27"/>
    <p:sldId id="282" r:id="rId28"/>
    <p:sldId id="273" r:id="rId29"/>
    <p:sldId id="283" r:id="rId30"/>
    <p:sldId id="292" r:id="rId31"/>
    <p:sldId id="293" r:id="rId32"/>
    <p:sldId id="274" r:id="rId33"/>
    <p:sldId id="296" r:id="rId34"/>
    <p:sldId id="291" r:id="rId35"/>
  </p:sldIdLst>
  <p:sldSz cx="9144000" cy="6858000" type="screen4x3"/>
  <p:notesSz cx="6994525" cy="92789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FF"/>
    <a:srgbClr val="CCFFCC"/>
    <a:srgbClr val="663300"/>
    <a:srgbClr val="669900"/>
    <a:srgbClr val="666633"/>
    <a:srgbClr val="99FF33"/>
    <a:srgbClr val="FF9900"/>
    <a:srgbClr val="CCE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113" d="100"/>
          <a:sy n="113" d="100"/>
        </p:scale>
        <p:origin x="-30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08" y="-84"/>
      </p:cViewPr>
      <p:guideLst>
        <p:guide orient="horz" pos="2922"/>
        <p:guide pos="22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7.xml"/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57.wmf"/><Relationship Id="rId7" Type="http://schemas.openxmlformats.org/officeDocument/2006/relationships/image" Target="../media/image5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388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215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5388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917ABF1F-023C-4466-A634-6FC32EC6D5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6900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388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5388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F723B30A-F31E-479E-AF40-DCAE813A26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with the second London Equation, use Ampere’s Law Curl B ~ J, you get the London screening equation for 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B30A-F31E-479E-AF40-DCAE813A26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0BE34-09E6-4B39-A0F0-91348A003F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4947E-6FB8-4716-B90E-5389BB114C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-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6CA7B-3C3E-41EA-996C-43D5127FA1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337F0-1664-486F-8FA5-B2B2416A30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06D2-40A4-4B1D-ABD8-916F61E18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48856-8D0D-42E2-81A4-7D484EBC9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A82F1-CE6A-4EB3-AB49-8977C2386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6BF0D-7495-4779-8523-026D8ACB4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663AB-ED05-4CE1-A6B3-F12D8F6C0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1EA5B-855B-4066-A1D3-90284A508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9B35C-7579-411A-9802-F9B3BE7A9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F1E16A-8A44-42FC-B228-CFE56DCE0E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58738" y="6524625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011C9D6F-3C94-4D3A-A4B4-D0EBC587EE86}" type="slidenum">
              <a:rPr lang="en-US" sz="1200"/>
              <a:pPr/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8.gif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5" Type="http://schemas.openxmlformats.org/officeDocument/2006/relationships/hyperlink" Target="http://fermi.la.asu.edu/w9cf/skin/index.html" TargetMode="External"/><Relationship Id="rId4" Type="http://schemas.openxmlformats.org/officeDocument/2006/relationships/image" Target="../media/image39.gif"/><Relationship Id="rId9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45.wmf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85.png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oleObject" Target="../embeddings/oleObject7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emf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6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0.jpeg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4.gif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161671" y="411540"/>
            <a:ext cx="6776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Fundamentals of </a:t>
            </a:r>
            <a:r>
              <a:rPr lang="en-US" sz="3600" dirty="0" smtClean="0">
                <a:solidFill>
                  <a:srgbClr val="FF0000"/>
                </a:solidFill>
              </a:rPr>
              <a:t>Normal Metal and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Superconductor </a:t>
            </a:r>
            <a:r>
              <a:rPr lang="en-US" sz="3600" dirty="0" smtClean="0">
                <a:solidFill>
                  <a:srgbClr val="FF0000"/>
                </a:solidFill>
              </a:rPr>
              <a:t>Electrodynamics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869390" y="3276600"/>
            <a:ext cx="517186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Steven M. Anlage</a:t>
            </a: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Center for </a:t>
            </a:r>
            <a:r>
              <a:rPr lang="en-US" sz="2000" dirty="0" smtClean="0">
                <a:solidFill>
                  <a:srgbClr val="FF0000"/>
                </a:solidFill>
              </a:rPr>
              <a:t>Nanophysics and Advanced Materials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Physics Department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University of Maryland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College Park, MD  20742-4111   USA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anlage@umd.edu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141314" name="Picture 2" descr="http://hendrix2.uoregon.edu/~dlivelyb/LPE_talk/skin_dep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3935135" cy="5257801"/>
          </a:xfrm>
          <a:prstGeom prst="rect">
            <a:avLst/>
          </a:prstGeom>
          <a:noFill/>
        </p:spPr>
      </p:pic>
      <p:pic>
        <p:nvPicPr>
          <p:cNvPr id="141316" name="Picture 4" descr="Skin depth pl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048000"/>
            <a:ext cx="3657600" cy="36497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4191000"/>
            <a:ext cx="1285929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hlinkClick r:id="rId5"/>
              </a:rPr>
              <a:t>Animated version</a:t>
            </a:r>
            <a:endParaRPr 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762000" y="762000"/>
          <a:ext cx="3651250" cy="838200"/>
        </p:xfrm>
        <a:graphic>
          <a:graphicData uri="http://schemas.openxmlformats.org/presentationml/2006/ole">
            <p:oleObj spid="_x0000_s141317" name="Equation" r:id="rId6" imgW="1320480" imgH="29196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0800" y="152400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Metal Electrodynamics</a:t>
            </a:r>
            <a:endParaRPr lang="en-US" dirty="0"/>
          </a:p>
        </p:txBody>
      </p:sp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838200"/>
            <a:ext cx="271489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29400" y="2209800"/>
            <a:ext cx="1681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Griffiths, Electrodynamics</a:t>
            </a:r>
            <a:endParaRPr lang="en-US" sz="1100" dirty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74675" y="1600200"/>
          <a:ext cx="4073525" cy="1239838"/>
        </p:xfrm>
        <a:graphic>
          <a:graphicData uri="http://schemas.openxmlformats.org/presentationml/2006/ole">
            <p:oleObj spid="_x0000_s141319" name="Equation" r:id="rId8" imgW="1473120" imgH="431640" progId="Equation.3">
              <p:embed/>
            </p:oleObj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6361532" y="2895600"/>
          <a:ext cx="1258468" cy="317500"/>
        </p:xfrm>
        <a:graphic>
          <a:graphicData uri="http://schemas.openxmlformats.org/presentationml/2006/ole">
            <p:oleObj spid="_x0000_s141320" name="Equation" r:id="rId9" imgW="939600" imgH="2286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38800" y="2590800"/>
            <a:ext cx="2755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Phase difference between E, B: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0" y="0"/>
            <a:ext cx="54340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Electrodynamics of Superconductors</a:t>
            </a:r>
          </a:p>
          <a:p>
            <a:pPr algn="ctr"/>
            <a:r>
              <a:rPr lang="en-US" sz="2800" dirty="0" smtClean="0"/>
              <a:t>in </a:t>
            </a:r>
            <a:r>
              <a:rPr lang="en-US" sz="2800" dirty="0"/>
              <a:t>the Meissner State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685800" y="2854325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685800" y="1177925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685800" y="1939925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12725" y="9906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736600" y="2778125"/>
            <a:ext cx="228600" cy="152400"/>
            <a:chOff x="944" y="3484"/>
            <a:chExt cx="144" cy="96"/>
          </a:xfrm>
        </p:grpSpPr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944" y="3484"/>
              <a:ext cx="144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9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102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990600" y="2778125"/>
            <a:ext cx="228600" cy="152400"/>
            <a:chOff x="944" y="3484"/>
            <a:chExt cx="144" cy="96"/>
          </a:xfrm>
        </p:grpSpPr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>
              <a:off x="944" y="3484"/>
              <a:ext cx="144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Oval 13"/>
            <p:cNvSpPr>
              <a:spLocks noChangeArrowheads="1"/>
            </p:cNvSpPr>
            <p:nvPr/>
          </p:nvSpPr>
          <p:spPr bwMode="auto">
            <a:xfrm>
              <a:off x="9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14"/>
            <p:cNvSpPr>
              <a:spLocks noChangeArrowheads="1"/>
            </p:cNvSpPr>
            <p:nvPr/>
          </p:nvSpPr>
          <p:spPr bwMode="auto">
            <a:xfrm>
              <a:off x="102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1244600" y="2778125"/>
            <a:ext cx="228600" cy="152400"/>
            <a:chOff x="944" y="3484"/>
            <a:chExt cx="144" cy="96"/>
          </a:xfrm>
        </p:grpSpPr>
        <p:sp>
          <p:nvSpPr>
            <p:cNvPr id="18448" name="Oval 16"/>
            <p:cNvSpPr>
              <a:spLocks noChangeArrowheads="1"/>
            </p:cNvSpPr>
            <p:nvPr/>
          </p:nvSpPr>
          <p:spPr bwMode="auto">
            <a:xfrm>
              <a:off x="944" y="3484"/>
              <a:ext cx="144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17"/>
            <p:cNvSpPr>
              <a:spLocks noChangeArrowheads="1"/>
            </p:cNvSpPr>
            <p:nvPr/>
          </p:nvSpPr>
          <p:spPr bwMode="auto">
            <a:xfrm>
              <a:off x="9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18"/>
            <p:cNvSpPr>
              <a:spLocks noChangeArrowheads="1"/>
            </p:cNvSpPr>
            <p:nvPr/>
          </p:nvSpPr>
          <p:spPr bwMode="auto">
            <a:xfrm>
              <a:off x="102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51" name="Group 19"/>
          <p:cNvGrpSpPr>
            <a:grpSpLocks/>
          </p:cNvGrpSpPr>
          <p:nvPr/>
        </p:nvGrpSpPr>
        <p:grpSpPr bwMode="auto">
          <a:xfrm>
            <a:off x="1498600" y="2778125"/>
            <a:ext cx="228600" cy="152400"/>
            <a:chOff x="944" y="3484"/>
            <a:chExt cx="144" cy="96"/>
          </a:xfrm>
        </p:grpSpPr>
        <p:sp>
          <p:nvSpPr>
            <p:cNvPr id="18452" name="Oval 20"/>
            <p:cNvSpPr>
              <a:spLocks noChangeArrowheads="1"/>
            </p:cNvSpPr>
            <p:nvPr/>
          </p:nvSpPr>
          <p:spPr bwMode="auto">
            <a:xfrm>
              <a:off x="944" y="3484"/>
              <a:ext cx="144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Oval 21"/>
            <p:cNvSpPr>
              <a:spLocks noChangeArrowheads="1"/>
            </p:cNvSpPr>
            <p:nvPr/>
          </p:nvSpPr>
          <p:spPr bwMode="auto">
            <a:xfrm>
              <a:off x="9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22"/>
            <p:cNvSpPr>
              <a:spLocks noChangeArrowheads="1"/>
            </p:cNvSpPr>
            <p:nvPr/>
          </p:nvSpPr>
          <p:spPr bwMode="auto">
            <a:xfrm>
              <a:off x="102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55" name="Group 23"/>
          <p:cNvGrpSpPr>
            <a:grpSpLocks/>
          </p:cNvGrpSpPr>
          <p:nvPr/>
        </p:nvGrpSpPr>
        <p:grpSpPr bwMode="auto">
          <a:xfrm>
            <a:off x="1752600" y="2778125"/>
            <a:ext cx="228600" cy="152400"/>
            <a:chOff x="944" y="3484"/>
            <a:chExt cx="144" cy="96"/>
          </a:xfrm>
        </p:grpSpPr>
        <p:sp>
          <p:nvSpPr>
            <p:cNvPr id="18456" name="Oval 24"/>
            <p:cNvSpPr>
              <a:spLocks noChangeArrowheads="1"/>
            </p:cNvSpPr>
            <p:nvPr/>
          </p:nvSpPr>
          <p:spPr bwMode="auto">
            <a:xfrm>
              <a:off x="944" y="3484"/>
              <a:ext cx="144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Oval 25"/>
            <p:cNvSpPr>
              <a:spLocks noChangeArrowheads="1"/>
            </p:cNvSpPr>
            <p:nvPr/>
          </p:nvSpPr>
          <p:spPr bwMode="auto">
            <a:xfrm>
              <a:off x="9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Oval 26"/>
            <p:cNvSpPr>
              <a:spLocks noChangeArrowheads="1"/>
            </p:cNvSpPr>
            <p:nvPr/>
          </p:nvSpPr>
          <p:spPr bwMode="auto">
            <a:xfrm>
              <a:off x="102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59" name="Group 27"/>
          <p:cNvGrpSpPr>
            <a:grpSpLocks/>
          </p:cNvGrpSpPr>
          <p:nvPr/>
        </p:nvGrpSpPr>
        <p:grpSpPr bwMode="auto">
          <a:xfrm>
            <a:off x="2006600" y="2778125"/>
            <a:ext cx="228600" cy="152400"/>
            <a:chOff x="944" y="3484"/>
            <a:chExt cx="144" cy="96"/>
          </a:xfrm>
        </p:grpSpPr>
        <p:sp>
          <p:nvSpPr>
            <p:cNvPr id="18460" name="Oval 28"/>
            <p:cNvSpPr>
              <a:spLocks noChangeArrowheads="1"/>
            </p:cNvSpPr>
            <p:nvPr/>
          </p:nvSpPr>
          <p:spPr bwMode="auto">
            <a:xfrm>
              <a:off x="944" y="3484"/>
              <a:ext cx="144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Oval 29"/>
            <p:cNvSpPr>
              <a:spLocks noChangeArrowheads="1"/>
            </p:cNvSpPr>
            <p:nvPr/>
          </p:nvSpPr>
          <p:spPr bwMode="auto">
            <a:xfrm>
              <a:off x="9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Oval 30"/>
            <p:cNvSpPr>
              <a:spLocks noChangeArrowheads="1"/>
            </p:cNvSpPr>
            <p:nvPr/>
          </p:nvSpPr>
          <p:spPr bwMode="auto">
            <a:xfrm>
              <a:off x="102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63" name="Group 31"/>
          <p:cNvGrpSpPr>
            <a:grpSpLocks/>
          </p:cNvGrpSpPr>
          <p:nvPr/>
        </p:nvGrpSpPr>
        <p:grpSpPr bwMode="auto">
          <a:xfrm>
            <a:off x="2260600" y="2778125"/>
            <a:ext cx="228600" cy="152400"/>
            <a:chOff x="944" y="3484"/>
            <a:chExt cx="144" cy="96"/>
          </a:xfrm>
        </p:grpSpPr>
        <p:sp>
          <p:nvSpPr>
            <p:cNvPr id="18464" name="Oval 32"/>
            <p:cNvSpPr>
              <a:spLocks noChangeArrowheads="1"/>
            </p:cNvSpPr>
            <p:nvPr/>
          </p:nvSpPr>
          <p:spPr bwMode="auto">
            <a:xfrm>
              <a:off x="944" y="3484"/>
              <a:ext cx="144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Oval 33"/>
            <p:cNvSpPr>
              <a:spLocks noChangeArrowheads="1"/>
            </p:cNvSpPr>
            <p:nvPr/>
          </p:nvSpPr>
          <p:spPr bwMode="auto">
            <a:xfrm>
              <a:off x="9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Oval 34"/>
            <p:cNvSpPr>
              <a:spLocks noChangeArrowheads="1"/>
            </p:cNvSpPr>
            <p:nvPr/>
          </p:nvSpPr>
          <p:spPr bwMode="auto">
            <a:xfrm>
              <a:off x="102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67" name="Group 35"/>
          <p:cNvGrpSpPr>
            <a:grpSpLocks/>
          </p:cNvGrpSpPr>
          <p:nvPr/>
        </p:nvGrpSpPr>
        <p:grpSpPr bwMode="auto">
          <a:xfrm>
            <a:off x="2514600" y="2778125"/>
            <a:ext cx="228600" cy="152400"/>
            <a:chOff x="944" y="3484"/>
            <a:chExt cx="144" cy="96"/>
          </a:xfrm>
        </p:grpSpPr>
        <p:sp>
          <p:nvSpPr>
            <p:cNvPr id="18468" name="Oval 36"/>
            <p:cNvSpPr>
              <a:spLocks noChangeArrowheads="1"/>
            </p:cNvSpPr>
            <p:nvPr/>
          </p:nvSpPr>
          <p:spPr bwMode="auto">
            <a:xfrm>
              <a:off x="944" y="3484"/>
              <a:ext cx="144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Oval 37"/>
            <p:cNvSpPr>
              <a:spLocks noChangeArrowheads="1"/>
            </p:cNvSpPr>
            <p:nvPr/>
          </p:nvSpPr>
          <p:spPr bwMode="auto">
            <a:xfrm>
              <a:off x="9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Oval 38"/>
            <p:cNvSpPr>
              <a:spLocks noChangeArrowheads="1"/>
            </p:cNvSpPr>
            <p:nvPr/>
          </p:nvSpPr>
          <p:spPr bwMode="auto">
            <a:xfrm>
              <a:off x="102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71" name="Oval 39"/>
          <p:cNvSpPr>
            <a:spLocks noChangeArrowheads="1"/>
          </p:cNvSpPr>
          <p:nvPr/>
        </p:nvSpPr>
        <p:spPr bwMode="auto">
          <a:xfrm>
            <a:off x="1752600" y="17875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40"/>
          <p:cNvSpPr>
            <a:spLocks noChangeArrowheads="1"/>
          </p:cNvSpPr>
          <p:nvPr/>
        </p:nvSpPr>
        <p:spPr bwMode="auto">
          <a:xfrm>
            <a:off x="1447800" y="16351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Oval 41"/>
          <p:cNvSpPr>
            <a:spLocks noChangeArrowheads="1"/>
          </p:cNvSpPr>
          <p:nvPr/>
        </p:nvSpPr>
        <p:spPr bwMode="auto">
          <a:xfrm>
            <a:off x="1295400" y="17875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Oval 42"/>
          <p:cNvSpPr>
            <a:spLocks noChangeArrowheads="1"/>
          </p:cNvSpPr>
          <p:nvPr/>
        </p:nvSpPr>
        <p:spPr bwMode="auto">
          <a:xfrm>
            <a:off x="990600" y="17113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Oval 43"/>
          <p:cNvSpPr>
            <a:spLocks noChangeArrowheads="1"/>
          </p:cNvSpPr>
          <p:nvPr/>
        </p:nvSpPr>
        <p:spPr bwMode="auto">
          <a:xfrm>
            <a:off x="2133600" y="17113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Oval 44"/>
          <p:cNvSpPr>
            <a:spLocks noChangeArrowheads="1"/>
          </p:cNvSpPr>
          <p:nvPr/>
        </p:nvSpPr>
        <p:spPr bwMode="auto">
          <a:xfrm>
            <a:off x="2514600" y="17875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45"/>
          <p:cNvSpPr>
            <a:spLocks noChangeArrowheads="1"/>
          </p:cNvSpPr>
          <p:nvPr/>
        </p:nvSpPr>
        <p:spPr bwMode="auto">
          <a:xfrm>
            <a:off x="1600200" y="17875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Oval 46"/>
          <p:cNvSpPr>
            <a:spLocks noChangeArrowheads="1"/>
          </p:cNvSpPr>
          <p:nvPr/>
        </p:nvSpPr>
        <p:spPr bwMode="auto">
          <a:xfrm>
            <a:off x="1752600" y="13303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47"/>
          <p:cNvSpPr>
            <a:spLocks noChangeArrowheads="1"/>
          </p:cNvSpPr>
          <p:nvPr/>
        </p:nvSpPr>
        <p:spPr bwMode="auto">
          <a:xfrm>
            <a:off x="2286000" y="14827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Oval 48"/>
          <p:cNvSpPr>
            <a:spLocks noChangeArrowheads="1"/>
          </p:cNvSpPr>
          <p:nvPr/>
        </p:nvSpPr>
        <p:spPr bwMode="auto">
          <a:xfrm>
            <a:off x="1828800" y="16351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49"/>
          <p:cNvSpPr>
            <a:spLocks noChangeArrowheads="1"/>
          </p:cNvSpPr>
          <p:nvPr/>
        </p:nvSpPr>
        <p:spPr bwMode="auto">
          <a:xfrm>
            <a:off x="1371600" y="14065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Oval 50"/>
          <p:cNvSpPr>
            <a:spLocks noChangeArrowheads="1"/>
          </p:cNvSpPr>
          <p:nvPr/>
        </p:nvSpPr>
        <p:spPr bwMode="auto">
          <a:xfrm>
            <a:off x="914400" y="13303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Oval 51"/>
          <p:cNvSpPr>
            <a:spLocks noChangeArrowheads="1"/>
          </p:cNvSpPr>
          <p:nvPr/>
        </p:nvSpPr>
        <p:spPr bwMode="auto">
          <a:xfrm>
            <a:off x="762000" y="17875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Oval 52"/>
          <p:cNvSpPr>
            <a:spLocks noChangeArrowheads="1"/>
          </p:cNvSpPr>
          <p:nvPr/>
        </p:nvSpPr>
        <p:spPr bwMode="auto">
          <a:xfrm>
            <a:off x="1143000" y="14827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53"/>
          <p:cNvSpPr>
            <a:spLocks noChangeArrowheads="1"/>
          </p:cNvSpPr>
          <p:nvPr/>
        </p:nvSpPr>
        <p:spPr bwMode="auto">
          <a:xfrm>
            <a:off x="1600200" y="16351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Oval 54"/>
          <p:cNvSpPr>
            <a:spLocks noChangeArrowheads="1"/>
          </p:cNvSpPr>
          <p:nvPr/>
        </p:nvSpPr>
        <p:spPr bwMode="auto">
          <a:xfrm>
            <a:off x="1981200" y="17875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Oval 55"/>
          <p:cNvSpPr>
            <a:spLocks noChangeArrowheads="1"/>
          </p:cNvSpPr>
          <p:nvPr/>
        </p:nvSpPr>
        <p:spPr bwMode="auto">
          <a:xfrm>
            <a:off x="2362200" y="17875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8" name="Oval 56"/>
          <p:cNvSpPr>
            <a:spLocks noChangeArrowheads="1"/>
          </p:cNvSpPr>
          <p:nvPr/>
        </p:nvSpPr>
        <p:spPr bwMode="auto">
          <a:xfrm>
            <a:off x="2514600" y="12541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2803525" y="1368425"/>
            <a:ext cx="157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Quasiparticles</a:t>
            </a:r>
          </a:p>
          <a:p>
            <a:r>
              <a:rPr lang="en-US" sz="1800"/>
              <a:t>(Normal Fluid)</a:t>
            </a:r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2819400" y="2640013"/>
            <a:ext cx="140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Cooper Pairs</a:t>
            </a:r>
          </a:p>
          <a:p>
            <a:r>
              <a:rPr lang="en-US" sz="1800"/>
              <a:t>(Super Fluid)</a:t>
            </a:r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152400" y="170497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2D</a:t>
            </a:r>
          </a:p>
        </p:txBody>
      </p:sp>
      <p:sp>
        <p:nvSpPr>
          <p:cNvPr id="18492" name="Text Box 60"/>
          <p:cNvSpPr txBox="1">
            <a:spLocks noChangeArrowheads="1"/>
          </p:cNvSpPr>
          <p:nvPr/>
        </p:nvSpPr>
        <p:spPr bwMode="auto">
          <a:xfrm>
            <a:off x="244475" y="26257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493" name="Oval 61"/>
          <p:cNvSpPr>
            <a:spLocks noChangeArrowheads="1"/>
          </p:cNvSpPr>
          <p:nvPr/>
        </p:nvSpPr>
        <p:spPr bwMode="auto">
          <a:xfrm flipV="1">
            <a:off x="6400800" y="2286000"/>
            <a:ext cx="152400" cy="228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Oval 62"/>
          <p:cNvSpPr>
            <a:spLocks noChangeArrowheads="1"/>
          </p:cNvSpPr>
          <p:nvPr/>
        </p:nvSpPr>
        <p:spPr bwMode="auto">
          <a:xfrm flipV="1">
            <a:off x="6477000" y="2286000"/>
            <a:ext cx="152400" cy="228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95" name="Oval 63"/>
          <p:cNvSpPr>
            <a:spLocks noChangeArrowheads="1"/>
          </p:cNvSpPr>
          <p:nvPr/>
        </p:nvSpPr>
        <p:spPr bwMode="auto">
          <a:xfrm flipV="1">
            <a:off x="6553200" y="2286000"/>
            <a:ext cx="152400" cy="228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96" name="Oval 64"/>
          <p:cNvSpPr>
            <a:spLocks noChangeArrowheads="1"/>
          </p:cNvSpPr>
          <p:nvPr/>
        </p:nvSpPr>
        <p:spPr bwMode="auto">
          <a:xfrm flipV="1">
            <a:off x="6629400" y="2286000"/>
            <a:ext cx="152400" cy="228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97" name="Oval 65"/>
          <p:cNvSpPr>
            <a:spLocks noChangeArrowheads="1"/>
          </p:cNvSpPr>
          <p:nvPr/>
        </p:nvSpPr>
        <p:spPr bwMode="auto">
          <a:xfrm flipV="1">
            <a:off x="6705600" y="2286000"/>
            <a:ext cx="152400" cy="228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98" name="Oval 66"/>
          <p:cNvSpPr>
            <a:spLocks noChangeArrowheads="1"/>
          </p:cNvSpPr>
          <p:nvPr/>
        </p:nvSpPr>
        <p:spPr bwMode="auto">
          <a:xfrm flipV="1">
            <a:off x="6781800" y="2286000"/>
            <a:ext cx="152400" cy="228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99" name="Oval 67"/>
          <p:cNvSpPr>
            <a:spLocks noChangeArrowheads="1"/>
          </p:cNvSpPr>
          <p:nvPr/>
        </p:nvSpPr>
        <p:spPr bwMode="auto">
          <a:xfrm flipV="1">
            <a:off x="6858000" y="2286000"/>
            <a:ext cx="152400" cy="228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00" name="Oval 68"/>
          <p:cNvSpPr>
            <a:spLocks noChangeArrowheads="1"/>
          </p:cNvSpPr>
          <p:nvPr/>
        </p:nvSpPr>
        <p:spPr bwMode="auto">
          <a:xfrm flipV="1">
            <a:off x="6934200" y="2286000"/>
            <a:ext cx="152400" cy="228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01" name="Line 69"/>
          <p:cNvSpPr>
            <a:spLocks noChangeShapeType="1"/>
          </p:cNvSpPr>
          <p:nvPr/>
        </p:nvSpPr>
        <p:spPr bwMode="auto">
          <a:xfrm flipV="1">
            <a:off x="6019800" y="2286000"/>
            <a:ext cx="457200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02" name="Line 70"/>
          <p:cNvSpPr>
            <a:spLocks noChangeShapeType="1"/>
          </p:cNvSpPr>
          <p:nvPr/>
        </p:nvSpPr>
        <p:spPr bwMode="auto">
          <a:xfrm>
            <a:off x="7010400" y="2286000"/>
            <a:ext cx="381000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516" name="Group 84"/>
          <p:cNvGrpSpPr>
            <a:grpSpLocks/>
          </p:cNvGrpSpPr>
          <p:nvPr/>
        </p:nvGrpSpPr>
        <p:grpSpPr bwMode="auto">
          <a:xfrm flipV="1">
            <a:off x="6248400" y="1524000"/>
            <a:ext cx="914400" cy="152400"/>
            <a:chOff x="3216" y="1296"/>
            <a:chExt cx="576" cy="96"/>
          </a:xfrm>
        </p:grpSpPr>
        <p:sp>
          <p:nvSpPr>
            <p:cNvPr id="18503" name="Line 71"/>
            <p:cNvSpPr>
              <a:spLocks noChangeShapeType="1"/>
            </p:cNvSpPr>
            <p:nvPr/>
          </p:nvSpPr>
          <p:spPr bwMode="auto">
            <a:xfrm flipV="1">
              <a:off x="3264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Line 72"/>
            <p:cNvSpPr>
              <a:spLocks noChangeShapeType="1"/>
            </p:cNvSpPr>
            <p:nvPr/>
          </p:nvSpPr>
          <p:spPr bwMode="auto">
            <a:xfrm flipV="1">
              <a:off x="3360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Line 73"/>
            <p:cNvSpPr>
              <a:spLocks noChangeShapeType="1"/>
            </p:cNvSpPr>
            <p:nvPr/>
          </p:nvSpPr>
          <p:spPr bwMode="auto">
            <a:xfrm flipV="1">
              <a:off x="3456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Line 74"/>
            <p:cNvSpPr>
              <a:spLocks noChangeShapeType="1"/>
            </p:cNvSpPr>
            <p:nvPr/>
          </p:nvSpPr>
          <p:spPr bwMode="auto">
            <a:xfrm flipV="1">
              <a:off x="3552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Line 75"/>
            <p:cNvSpPr>
              <a:spLocks noChangeShapeType="1"/>
            </p:cNvSpPr>
            <p:nvPr/>
          </p:nvSpPr>
          <p:spPr bwMode="auto">
            <a:xfrm flipV="1">
              <a:off x="3648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Line 76"/>
            <p:cNvSpPr>
              <a:spLocks noChangeShapeType="1"/>
            </p:cNvSpPr>
            <p:nvPr/>
          </p:nvSpPr>
          <p:spPr bwMode="auto">
            <a:xfrm>
              <a:off x="3312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Line 77"/>
            <p:cNvSpPr>
              <a:spLocks noChangeShapeType="1"/>
            </p:cNvSpPr>
            <p:nvPr/>
          </p:nvSpPr>
          <p:spPr bwMode="auto">
            <a:xfrm>
              <a:off x="3408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Line 78"/>
            <p:cNvSpPr>
              <a:spLocks noChangeShapeType="1"/>
            </p:cNvSpPr>
            <p:nvPr/>
          </p:nvSpPr>
          <p:spPr bwMode="auto">
            <a:xfrm>
              <a:off x="3504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Line 79"/>
            <p:cNvSpPr>
              <a:spLocks noChangeShapeType="1"/>
            </p:cNvSpPr>
            <p:nvPr/>
          </p:nvSpPr>
          <p:spPr bwMode="auto">
            <a:xfrm>
              <a:off x="3600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Line 80"/>
            <p:cNvSpPr>
              <a:spLocks noChangeShapeType="1"/>
            </p:cNvSpPr>
            <p:nvPr/>
          </p:nvSpPr>
          <p:spPr bwMode="auto">
            <a:xfrm>
              <a:off x="3696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Line 81"/>
            <p:cNvSpPr>
              <a:spLocks noChangeShapeType="1"/>
            </p:cNvSpPr>
            <p:nvPr/>
          </p:nvSpPr>
          <p:spPr bwMode="auto">
            <a:xfrm>
              <a:off x="3744" y="1392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Line 82"/>
            <p:cNvSpPr>
              <a:spLocks noChangeShapeType="1"/>
            </p:cNvSpPr>
            <p:nvPr/>
          </p:nvSpPr>
          <p:spPr bwMode="auto">
            <a:xfrm flipV="1">
              <a:off x="3744" y="1344"/>
              <a:ext cx="48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Line 83"/>
            <p:cNvSpPr>
              <a:spLocks noChangeShapeType="1"/>
            </p:cNvSpPr>
            <p:nvPr/>
          </p:nvSpPr>
          <p:spPr bwMode="auto">
            <a:xfrm flipH="1" flipV="1">
              <a:off x="3216" y="1344"/>
              <a:ext cx="48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17" name="Line 85"/>
          <p:cNvSpPr>
            <a:spLocks noChangeShapeType="1"/>
          </p:cNvSpPr>
          <p:nvPr/>
        </p:nvSpPr>
        <p:spPr bwMode="auto">
          <a:xfrm flipV="1">
            <a:off x="7162800" y="1600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18" name="Line 86"/>
          <p:cNvSpPr>
            <a:spLocks noChangeShapeType="1"/>
          </p:cNvSpPr>
          <p:nvPr/>
        </p:nvSpPr>
        <p:spPr bwMode="auto">
          <a:xfrm flipV="1">
            <a:off x="6019800" y="1600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19" name="Line 87"/>
          <p:cNvSpPr>
            <a:spLocks noChangeShapeType="1"/>
          </p:cNvSpPr>
          <p:nvPr/>
        </p:nvSpPr>
        <p:spPr bwMode="auto">
          <a:xfrm>
            <a:off x="7391400" y="1600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20" name="Line 88"/>
          <p:cNvSpPr>
            <a:spLocks noChangeShapeType="1"/>
          </p:cNvSpPr>
          <p:nvPr/>
        </p:nvSpPr>
        <p:spPr bwMode="auto">
          <a:xfrm>
            <a:off x="6019800" y="1600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21" name="Line 89"/>
          <p:cNvSpPr>
            <a:spLocks noChangeShapeType="1"/>
          </p:cNvSpPr>
          <p:nvPr/>
        </p:nvSpPr>
        <p:spPr bwMode="auto">
          <a:xfrm flipH="1" flipV="1">
            <a:off x="5715000" y="195262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22" name="Oval 90"/>
          <p:cNvSpPr>
            <a:spLocks noChangeArrowheads="1"/>
          </p:cNvSpPr>
          <p:nvPr/>
        </p:nvSpPr>
        <p:spPr bwMode="auto">
          <a:xfrm flipV="1">
            <a:off x="5638800" y="1914525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23" name="Line 91"/>
          <p:cNvSpPr>
            <a:spLocks noChangeShapeType="1"/>
          </p:cNvSpPr>
          <p:nvPr/>
        </p:nvSpPr>
        <p:spPr bwMode="auto">
          <a:xfrm flipH="1" flipV="1">
            <a:off x="7391400" y="19431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24" name="Oval 92"/>
          <p:cNvSpPr>
            <a:spLocks noChangeArrowheads="1"/>
          </p:cNvSpPr>
          <p:nvPr/>
        </p:nvSpPr>
        <p:spPr bwMode="auto">
          <a:xfrm flipV="1">
            <a:off x="7696200" y="19050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25" name="Text Box 93"/>
          <p:cNvSpPr txBox="1">
            <a:spLocks noChangeArrowheads="1"/>
          </p:cNvSpPr>
          <p:nvPr/>
        </p:nvSpPr>
        <p:spPr bwMode="auto">
          <a:xfrm>
            <a:off x="6553200" y="243840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</a:t>
            </a:r>
            <a:r>
              <a:rPr lang="en-US" baseline="-25000"/>
              <a:t>s</a:t>
            </a:r>
          </a:p>
        </p:txBody>
      </p:sp>
      <p:sp>
        <p:nvSpPr>
          <p:cNvPr id="18526" name="Text Box 94"/>
          <p:cNvSpPr txBox="1">
            <a:spLocks noChangeArrowheads="1"/>
          </p:cNvSpPr>
          <p:nvPr/>
        </p:nvSpPr>
        <p:spPr bwMode="auto">
          <a:xfrm>
            <a:off x="6477000" y="1066800"/>
            <a:ext cx="46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n</a:t>
            </a:r>
          </a:p>
        </p:txBody>
      </p:sp>
      <p:sp>
        <p:nvSpPr>
          <p:cNvPr id="18566" name="Text Box 134"/>
          <p:cNvSpPr txBox="1">
            <a:spLocks noChangeArrowheads="1"/>
          </p:cNvSpPr>
          <p:nvPr/>
        </p:nvSpPr>
        <p:spPr bwMode="auto">
          <a:xfrm>
            <a:off x="4784725" y="1336675"/>
            <a:ext cx="6016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sym typeface="Symbol" pitchFamily="18" charset="2"/>
              </a:rPr>
              <a:t></a:t>
            </a:r>
            <a:endParaRPr lang="en-US" sz="6000"/>
          </a:p>
        </p:txBody>
      </p:sp>
      <p:sp>
        <p:nvSpPr>
          <p:cNvPr id="18567" name="Text Box 135"/>
          <p:cNvSpPr txBox="1">
            <a:spLocks noChangeArrowheads="1"/>
          </p:cNvSpPr>
          <p:nvPr/>
        </p:nvSpPr>
        <p:spPr bwMode="auto">
          <a:xfrm>
            <a:off x="5967413" y="278765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Superfluid channel</a:t>
            </a:r>
          </a:p>
        </p:txBody>
      </p:sp>
      <p:sp>
        <p:nvSpPr>
          <p:cNvPr id="18568" name="Text Box 136"/>
          <p:cNvSpPr txBox="1">
            <a:spLocks noChangeArrowheads="1"/>
          </p:cNvSpPr>
          <p:nvPr/>
        </p:nvSpPr>
        <p:spPr bwMode="auto">
          <a:xfrm>
            <a:off x="5791200" y="914400"/>
            <a:ext cx="1971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Normal Fluid channel</a:t>
            </a:r>
          </a:p>
        </p:txBody>
      </p:sp>
      <p:sp>
        <p:nvSpPr>
          <p:cNvPr id="18571" name="Text Box 139"/>
          <p:cNvSpPr txBox="1">
            <a:spLocks noChangeArrowheads="1"/>
          </p:cNvSpPr>
          <p:nvPr/>
        </p:nvSpPr>
        <p:spPr bwMode="auto">
          <a:xfrm>
            <a:off x="1365250" y="2025650"/>
            <a:ext cx="84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Energy</a:t>
            </a:r>
          </a:p>
          <a:p>
            <a:pPr algn="ctr"/>
            <a:r>
              <a:rPr lang="en-US" sz="1800"/>
              <a:t>Gap</a:t>
            </a:r>
          </a:p>
        </p:txBody>
      </p:sp>
      <p:grpSp>
        <p:nvGrpSpPr>
          <p:cNvPr id="18584" name="Group 152"/>
          <p:cNvGrpSpPr>
            <a:grpSpLocks/>
          </p:cNvGrpSpPr>
          <p:nvPr/>
        </p:nvGrpSpPr>
        <p:grpSpPr bwMode="auto">
          <a:xfrm>
            <a:off x="76200" y="3543300"/>
            <a:ext cx="8991600" cy="2798763"/>
            <a:chOff x="48" y="2232"/>
            <a:chExt cx="5664" cy="1763"/>
          </a:xfrm>
        </p:grpSpPr>
        <p:sp>
          <p:nvSpPr>
            <p:cNvPr id="18527" name="Text Box 95"/>
            <p:cNvSpPr txBox="1">
              <a:spLocks noChangeArrowheads="1"/>
            </p:cNvSpPr>
            <p:nvPr/>
          </p:nvSpPr>
          <p:spPr bwMode="auto">
            <a:xfrm>
              <a:off x="48" y="3456"/>
              <a:ext cx="10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s</a:t>
              </a:r>
              <a:r>
                <a:rPr lang="en-US"/>
                <a:t> = </a:t>
              </a:r>
              <a:r>
                <a:rPr lang="en-US">
                  <a:latin typeface="Symbol" pitchFamily="18" charset="2"/>
                </a:rPr>
                <a:t>s</a:t>
              </a:r>
              <a:r>
                <a:rPr lang="en-US" baseline="-25000"/>
                <a:t>n</a:t>
              </a:r>
              <a:r>
                <a:rPr lang="en-US"/>
                <a:t> – i </a:t>
              </a:r>
              <a:r>
                <a:rPr lang="en-US">
                  <a:latin typeface="Symbol" pitchFamily="18" charset="2"/>
                </a:rPr>
                <a:t>s</a:t>
              </a:r>
              <a:r>
                <a:rPr lang="en-US" baseline="-25000"/>
                <a:t>2</a:t>
              </a:r>
            </a:p>
          </p:txBody>
        </p:sp>
        <p:sp>
          <p:nvSpPr>
            <p:cNvPr id="18528" name="Rectangle 96"/>
            <p:cNvSpPr>
              <a:spLocks noChangeArrowheads="1"/>
            </p:cNvSpPr>
            <p:nvPr/>
          </p:nvSpPr>
          <p:spPr bwMode="auto">
            <a:xfrm>
              <a:off x="1104" y="2448"/>
              <a:ext cx="273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Oval 97"/>
            <p:cNvSpPr>
              <a:spLocks noChangeArrowheads="1"/>
            </p:cNvSpPr>
            <p:nvPr/>
          </p:nvSpPr>
          <p:spPr bwMode="auto">
            <a:xfrm>
              <a:off x="1392" y="254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Oval 98"/>
            <p:cNvSpPr>
              <a:spLocks noChangeArrowheads="1"/>
            </p:cNvSpPr>
            <p:nvPr/>
          </p:nvSpPr>
          <p:spPr bwMode="auto">
            <a:xfrm>
              <a:off x="1680" y="278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Oval 99"/>
            <p:cNvSpPr>
              <a:spLocks noChangeArrowheads="1"/>
            </p:cNvSpPr>
            <p:nvPr/>
          </p:nvSpPr>
          <p:spPr bwMode="auto">
            <a:xfrm>
              <a:off x="1968" y="259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2" name="Oval 100"/>
            <p:cNvSpPr>
              <a:spLocks noChangeArrowheads="1"/>
            </p:cNvSpPr>
            <p:nvPr/>
          </p:nvSpPr>
          <p:spPr bwMode="auto">
            <a:xfrm>
              <a:off x="2304" y="273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3" name="Oval 101"/>
            <p:cNvSpPr>
              <a:spLocks noChangeArrowheads="1"/>
            </p:cNvSpPr>
            <p:nvPr/>
          </p:nvSpPr>
          <p:spPr bwMode="auto">
            <a:xfrm>
              <a:off x="3072" y="259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4" name="Oval 102"/>
            <p:cNvSpPr>
              <a:spLocks noChangeArrowheads="1"/>
            </p:cNvSpPr>
            <p:nvPr/>
          </p:nvSpPr>
          <p:spPr bwMode="auto">
            <a:xfrm>
              <a:off x="3360" y="254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" name="Oval 103"/>
            <p:cNvSpPr>
              <a:spLocks noChangeArrowheads="1"/>
            </p:cNvSpPr>
            <p:nvPr/>
          </p:nvSpPr>
          <p:spPr bwMode="auto">
            <a:xfrm>
              <a:off x="3168" y="278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36" name="Group 104"/>
            <p:cNvGrpSpPr>
              <a:grpSpLocks/>
            </p:cNvGrpSpPr>
            <p:nvPr/>
          </p:nvGrpSpPr>
          <p:grpSpPr bwMode="auto">
            <a:xfrm>
              <a:off x="1680" y="2544"/>
              <a:ext cx="144" cy="96"/>
              <a:chOff x="944" y="3484"/>
              <a:chExt cx="144" cy="96"/>
            </a:xfrm>
          </p:grpSpPr>
          <p:sp>
            <p:nvSpPr>
              <p:cNvPr id="18537" name="Oval 105"/>
              <p:cNvSpPr>
                <a:spLocks noChangeArrowheads="1"/>
              </p:cNvSpPr>
              <p:nvPr/>
            </p:nvSpPr>
            <p:spPr bwMode="auto">
              <a:xfrm>
                <a:off x="944" y="3484"/>
                <a:ext cx="144" cy="9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" name="Oval 106"/>
              <p:cNvSpPr>
                <a:spLocks noChangeArrowheads="1"/>
              </p:cNvSpPr>
              <p:nvPr/>
            </p:nvSpPr>
            <p:spPr bwMode="auto">
              <a:xfrm>
                <a:off x="960" y="35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" name="Oval 107"/>
              <p:cNvSpPr>
                <a:spLocks noChangeArrowheads="1"/>
              </p:cNvSpPr>
              <p:nvPr/>
            </p:nvSpPr>
            <p:spPr bwMode="auto">
              <a:xfrm>
                <a:off x="1020" y="35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40" name="Group 108"/>
            <p:cNvGrpSpPr>
              <a:grpSpLocks/>
            </p:cNvGrpSpPr>
            <p:nvPr/>
          </p:nvGrpSpPr>
          <p:grpSpPr bwMode="auto">
            <a:xfrm>
              <a:off x="1296" y="2736"/>
              <a:ext cx="144" cy="96"/>
              <a:chOff x="944" y="3484"/>
              <a:chExt cx="144" cy="96"/>
            </a:xfrm>
          </p:grpSpPr>
          <p:sp>
            <p:nvSpPr>
              <p:cNvPr id="18541" name="Oval 109"/>
              <p:cNvSpPr>
                <a:spLocks noChangeArrowheads="1"/>
              </p:cNvSpPr>
              <p:nvPr/>
            </p:nvSpPr>
            <p:spPr bwMode="auto">
              <a:xfrm>
                <a:off x="944" y="3484"/>
                <a:ext cx="144" cy="9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" name="Oval 110"/>
              <p:cNvSpPr>
                <a:spLocks noChangeArrowheads="1"/>
              </p:cNvSpPr>
              <p:nvPr/>
            </p:nvSpPr>
            <p:spPr bwMode="auto">
              <a:xfrm>
                <a:off x="960" y="35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" name="Oval 111"/>
              <p:cNvSpPr>
                <a:spLocks noChangeArrowheads="1"/>
              </p:cNvSpPr>
              <p:nvPr/>
            </p:nvSpPr>
            <p:spPr bwMode="auto">
              <a:xfrm>
                <a:off x="1020" y="35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44" name="Group 112"/>
            <p:cNvGrpSpPr>
              <a:grpSpLocks/>
            </p:cNvGrpSpPr>
            <p:nvPr/>
          </p:nvGrpSpPr>
          <p:grpSpPr bwMode="auto">
            <a:xfrm>
              <a:off x="2784" y="2736"/>
              <a:ext cx="144" cy="96"/>
              <a:chOff x="944" y="3484"/>
              <a:chExt cx="144" cy="96"/>
            </a:xfrm>
          </p:grpSpPr>
          <p:sp>
            <p:nvSpPr>
              <p:cNvPr id="18545" name="Oval 113"/>
              <p:cNvSpPr>
                <a:spLocks noChangeArrowheads="1"/>
              </p:cNvSpPr>
              <p:nvPr/>
            </p:nvSpPr>
            <p:spPr bwMode="auto">
              <a:xfrm>
                <a:off x="944" y="3484"/>
                <a:ext cx="144" cy="9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" name="Oval 114"/>
              <p:cNvSpPr>
                <a:spLocks noChangeArrowheads="1"/>
              </p:cNvSpPr>
              <p:nvPr/>
            </p:nvSpPr>
            <p:spPr bwMode="auto">
              <a:xfrm>
                <a:off x="960" y="35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" name="Oval 115"/>
              <p:cNvSpPr>
                <a:spLocks noChangeArrowheads="1"/>
              </p:cNvSpPr>
              <p:nvPr/>
            </p:nvSpPr>
            <p:spPr bwMode="auto">
              <a:xfrm>
                <a:off x="1020" y="35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48" name="Group 116"/>
            <p:cNvGrpSpPr>
              <a:grpSpLocks/>
            </p:cNvGrpSpPr>
            <p:nvPr/>
          </p:nvGrpSpPr>
          <p:grpSpPr bwMode="auto">
            <a:xfrm>
              <a:off x="3600" y="2592"/>
              <a:ext cx="144" cy="96"/>
              <a:chOff x="944" y="3484"/>
              <a:chExt cx="144" cy="96"/>
            </a:xfrm>
          </p:grpSpPr>
          <p:sp>
            <p:nvSpPr>
              <p:cNvPr id="18549" name="Oval 117"/>
              <p:cNvSpPr>
                <a:spLocks noChangeArrowheads="1"/>
              </p:cNvSpPr>
              <p:nvPr/>
            </p:nvSpPr>
            <p:spPr bwMode="auto">
              <a:xfrm>
                <a:off x="944" y="3484"/>
                <a:ext cx="144" cy="9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Oval 118"/>
              <p:cNvSpPr>
                <a:spLocks noChangeArrowheads="1"/>
              </p:cNvSpPr>
              <p:nvPr/>
            </p:nvSpPr>
            <p:spPr bwMode="auto">
              <a:xfrm>
                <a:off x="960" y="35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1" name="Oval 119"/>
              <p:cNvSpPr>
                <a:spLocks noChangeArrowheads="1"/>
              </p:cNvSpPr>
              <p:nvPr/>
            </p:nvSpPr>
            <p:spPr bwMode="auto">
              <a:xfrm>
                <a:off x="1020" y="35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52" name="Group 120"/>
            <p:cNvGrpSpPr>
              <a:grpSpLocks/>
            </p:cNvGrpSpPr>
            <p:nvPr/>
          </p:nvGrpSpPr>
          <p:grpSpPr bwMode="auto">
            <a:xfrm>
              <a:off x="2400" y="2544"/>
              <a:ext cx="144" cy="96"/>
              <a:chOff x="944" y="3484"/>
              <a:chExt cx="144" cy="96"/>
            </a:xfrm>
          </p:grpSpPr>
          <p:sp>
            <p:nvSpPr>
              <p:cNvPr id="18553" name="Oval 121"/>
              <p:cNvSpPr>
                <a:spLocks noChangeArrowheads="1"/>
              </p:cNvSpPr>
              <p:nvPr/>
            </p:nvSpPr>
            <p:spPr bwMode="auto">
              <a:xfrm>
                <a:off x="944" y="3484"/>
                <a:ext cx="144" cy="9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" name="Oval 122"/>
              <p:cNvSpPr>
                <a:spLocks noChangeArrowheads="1"/>
              </p:cNvSpPr>
              <p:nvPr/>
            </p:nvSpPr>
            <p:spPr bwMode="auto">
              <a:xfrm>
                <a:off x="960" y="35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Oval 123"/>
              <p:cNvSpPr>
                <a:spLocks noChangeArrowheads="1"/>
              </p:cNvSpPr>
              <p:nvPr/>
            </p:nvSpPr>
            <p:spPr bwMode="auto">
              <a:xfrm>
                <a:off x="1020" y="35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56" name="Line 124"/>
            <p:cNvSpPr>
              <a:spLocks noChangeShapeType="1"/>
            </p:cNvSpPr>
            <p:nvPr/>
          </p:nvSpPr>
          <p:spPr bwMode="auto">
            <a:xfrm>
              <a:off x="3840" y="2688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Text Box 125"/>
            <p:cNvSpPr txBox="1">
              <a:spLocks noChangeArrowheads="1"/>
            </p:cNvSpPr>
            <p:nvPr/>
          </p:nvSpPr>
          <p:spPr bwMode="auto">
            <a:xfrm>
              <a:off x="4262" y="2522"/>
              <a:ext cx="9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J</a:t>
              </a:r>
              <a:r>
                <a:rPr lang="en-US" dirty="0"/>
                <a:t> = </a:t>
              </a:r>
              <a:r>
                <a:rPr lang="en-US" b="1" dirty="0">
                  <a:solidFill>
                    <a:schemeClr val="accent1"/>
                  </a:solidFill>
                </a:rPr>
                <a:t>J</a:t>
              </a:r>
              <a:r>
                <a:rPr lang="en-US" baseline="-25000" dirty="0">
                  <a:solidFill>
                    <a:schemeClr val="accent1"/>
                  </a:solidFill>
                </a:rPr>
                <a:t>s</a:t>
              </a:r>
              <a:r>
                <a:rPr lang="en-US" dirty="0"/>
                <a:t> + </a:t>
              </a:r>
              <a:r>
                <a:rPr lang="en-US" b="1" dirty="0" err="1">
                  <a:solidFill>
                    <a:srgbClr val="FF0000"/>
                  </a:solidFill>
                </a:rPr>
                <a:t>J</a:t>
              </a:r>
              <a:r>
                <a:rPr lang="en-US" baseline="-25000" dirty="0" err="1">
                  <a:solidFill>
                    <a:srgbClr val="FF0000"/>
                  </a:solidFill>
                </a:rPr>
                <a:t>n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8558" name="Line 126"/>
            <p:cNvSpPr>
              <a:spLocks noChangeShapeType="1"/>
            </p:cNvSpPr>
            <p:nvPr/>
          </p:nvSpPr>
          <p:spPr bwMode="auto">
            <a:xfrm>
              <a:off x="2544" y="259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Text Box 127"/>
            <p:cNvSpPr txBox="1">
              <a:spLocks noChangeArrowheads="1"/>
            </p:cNvSpPr>
            <p:nvPr/>
          </p:nvSpPr>
          <p:spPr bwMode="auto">
            <a:xfrm>
              <a:off x="2706" y="2448"/>
              <a:ext cx="2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J</a:t>
              </a:r>
              <a:r>
                <a:rPr lang="en-US" baseline="-25000">
                  <a:solidFill>
                    <a:schemeClr val="accent1"/>
                  </a:solidFill>
                </a:rPr>
                <a:t>s</a:t>
              </a:r>
            </a:p>
          </p:txBody>
        </p:sp>
        <p:sp>
          <p:nvSpPr>
            <p:cNvPr id="18560" name="Line 128"/>
            <p:cNvSpPr>
              <a:spLocks noChangeShapeType="1"/>
            </p:cNvSpPr>
            <p:nvPr/>
          </p:nvSpPr>
          <p:spPr bwMode="auto">
            <a:xfrm>
              <a:off x="1730" y="280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Text Box 129"/>
            <p:cNvSpPr txBox="1">
              <a:spLocks noChangeArrowheads="1"/>
            </p:cNvSpPr>
            <p:nvPr/>
          </p:nvSpPr>
          <p:spPr bwMode="auto">
            <a:xfrm>
              <a:off x="1876" y="266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J</a:t>
              </a:r>
              <a:r>
                <a:rPr lang="en-US" baseline="-2500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8562" name="Text Box 130"/>
            <p:cNvSpPr txBox="1">
              <a:spLocks noChangeArrowheads="1"/>
            </p:cNvSpPr>
            <p:nvPr/>
          </p:nvSpPr>
          <p:spPr bwMode="auto">
            <a:xfrm>
              <a:off x="1352" y="2232"/>
              <a:ext cx="2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Current-carrying superconductor</a:t>
              </a:r>
            </a:p>
          </p:txBody>
        </p:sp>
        <p:sp>
          <p:nvSpPr>
            <p:cNvPr id="18563" name="Text Box 131"/>
            <p:cNvSpPr txBox="1">
              <a:spLocks noChangeArrowheads="1"/>
            </p:cNvSpPr>
            <p:nvPr/>
          </p:nvSpPr>
          <p:spPr bwMode="auto">
            <a:xfrm>
              <a:off x="240" y="3072"/>
              <a:ext cx="6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J = </a:t>
              </a:r>
              <a:r>
                <a:rPr lang="en-US">
                  <a:latin typeface="Symbol" pitchFamily="18" charset="2"/>
                </a:rPr>
                <a:t>s</a:t>
              </a:r>
              <a:r>
                <a:rPr lang="en-US"/>
                <a:t> E</a:t>
              </a:r>
            </a:p>
          </p:txBody>
        </p:sp>
        <p:sp>
          <p:nvSpPr>
            <p:cNvPr id="18564" name="Text Box 132"/>
            <p:cNvSpPr txBox="1">
              <a:spLocks noChangeArrowheads="1"/>
            </p:cNvSpPr>
            <p:nvPr/>
          </p:nvSpPr>
          <p:spPr bwMode="auto">
            <a:xfrm>
              <a:off x="1200" y="3130"/>
              <a:ext cx="112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Symbol" pitchFamily="18" charset="2"/>
                </a:rPr>
                <a:t>s</a:t>
              </a:r>
              <a:r>
                <a:rPr lang="en-US" baseline="-25000" dirty="0" err="1"/>
                <a:t>n</a:t>
              </a:r>
              <a:r>
                <a:rPr lang="en-US" dirty="0"/>
                <a:t> = </a:t>
              </a:r>
              <a:r>
                <a:rPr lang="en-US" dirty="0">
                  <a:solidFill>
                    <a:srgbClr val="FF0000"/>
                  </a:solidFill>
                </a:rPr>
                <a:t>n</a:t>
              </a:r>
              <a:r>
                <a:rPr lang="en-US" baseline="-25000" dirty="0">
                  <a:solidFill>
                    <a:srgbClr val="FF0000"/>
                  </a:solidFill>
                </a:rPr>
                <a:t>n</a:t>
              </a:r>
              <a:r>
                <a:rPr lang="en-US" dirty="0"/>
                <a:t>e</a:t>
              </a:r>
              <a:r>
                <a:rPr lang="en-US" baseline="30000" dirty="0"/>
                <a:t>2</a:t>
              </a:r>
              <a:r>
                <a:rPr lang="en-US" dirty="0">
                  <a:latin typeface="Symbol" pitchFamily="18" charset="2"/>
                </a:rPr>
                <a:t>t</a:t>
              </a:r>
              <a:r>
                <a:rPr lang="en-US" dirty="0"/>
                <a:t>/m</a:t>
              </a:r>
            </a:p>
            <a:p>
              <a:r>
                <a:rPr lang="en-US" dirty="0">
                  <a:latin typeface="Symbol" pitchFamily="18" charset="2"/>
                </a:rPr>
                <a:t>s</a:t>
              </a:r>
              <a:r>
                <a:rPr lang="en-US" baseline="-25000" dirty="0"/>
                <a:t>2</a:t>
              </a:r>
              <a:r>
                <a:rPr lang="en-US" dirty="0"/>
                <a:t> = </a:t>
              </a:r>
              <a:r>
                <a:rPr lang="en-US" dirty="0">
                  <a:solidFill>
                    <a:schemeClr val="accent1"/>
                  </a:solidFill>
                </a:rPr>
                <a:t>n</a:t>
              </a:r>
              <a:r>
                <a:rPr lang="en-US" baseline="-25000" dirty="0">
                  <a:solidFill>
                    <a:schemeClr val="accent1"/>
                  </a:solidFill>
                </a:rPr>
                <a:t>s</a:t>
              </a:r>
              <a:r>
                <a:rPr lang="en-US" dirty="0"/>
                <a:t>e</a:t>
              </a:r>
              <a:r>
                <a:rPr lang="en-US" baseline="30000" dirty="0"/>
                <a:t>2</a:t>
              </a:r>
              <a:r>
                <a:rPr lang="en-US" dirty="0"/>
                <a:t>/m</a:t>
              </a:r>
              <a:r>
                <a:rPr lang="en-US" dirty="0">
                  <a:latin typeface="Symbol" pitchFamily="18" charset="2"/>
                </a:rPr>
                <a:t>w</a:t>
              </a:r>
            </a:p>
          </p:txBody>
        </p:sp>
        <p:sp>
          <p:nvSpPr>
            <p:cNvPr id="18565" name="Text Box 133"/>
            <p:cNvSpPr txBox="1">
              <a:spLocks noChangeArrowheads="1"/>
            </p:cNvSpPr>
            <p:nvPr/>
          </p:nvSpPr>
          <p:spPr bwMode="auto">
            <a:xfrm>
              <a:off x="4044" y="3112"/>
              <a:ext cx="1668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n</a:t>
              </a:r>
              <a:r>
                <a:rPr lang="en-US" sz="1400" baseline="-25000"/>
                <a:t>n</a:t>
              </a:r>
              <a:r>
                <a:rPr lang="en-US" sz="1400"/>
                <a:t> = number of QPs</a:t>
              </a:r>
            </a:p>
            <a:p>
              <a:r>
                <a:rPr lang="en-US" sz="1400"/>
                <a:t>n</a:t>
              </a:r>
              <a:r>
                <a:rPr lang="en-US" sz="1400" baseline="-25000"/>
                <a:t>s</a:t>
              </a:r>
              <a:r>
                <a:rPr lang="en-US" sz="1400"/>
                <a:t> = number of SC electrons</a:t>
              </a:r>
            </a:p>
            <a:p>
              <a:r>
                <a:rPr lang="en-US" sz="1400">
                  <a:latin typeface="Symbol" pitchFamily="18" charset="2"/>
                </a:rPr>
                <a:t>t</a:t>
              </a:r>
              <a:r>
                <a:rPr lang="en-US" sz="1400"/>
                <a:t> = QP momentum relaxation time</a:t>
              </a:r>
            </a:p>
            <a:p>
              <a:r>
                <a:rPr lang="en-US" sz="1400"/>
                <a:t>m = carrier mass</a:t>
              </a:r>
            </a:p>
            <a:p>
              <a:r>
                <a:rPr lang="en-US" sz="1400">
                  <a:latin typeface="Symbol" pitchFamily="18" charset="2"/>
                </a:rPr>
                <a:t>w</a:t>
              </a:r>
              <a:r>
                <a:rPr lang="en-US" sz="1400"/>
                <a:t> = frequency</a:t>
              </a:r>
            </a:p>
          </p:txBody>
        </p:sp>
        <p:sp>
          <p:nvSpPr>
            <p:cNvPr id="18569" name="Line 137"/>
            <p:cNvSpPr>
              <a:spLocks noChangeShapeType="1"/>
            </p:cNvSpPr>
            <p:nvPr/>
          </p:nvSpPr>
          <p:spPr bwMode="auto">
            <a:xfrm>
              <a:off x="720" y="2688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72" name="Line 140"/>
            <p:cNvSpPr>
              <a:spLocks noChangeShapeType="1"/>
            </p:cNvSpPr>
            <p:nvPr/>
          </p:nvSpPr>
          <p:spPr bwMode="auto">
            <a:xfrm flipV="1">
              <a:off x="2640" y="302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73" name="Line 141"/>
            <p:cNvSpPr>
              <a:spLocks noChangeShapeType="1"/>
            </p:cNvSpPr>
            <p:nvPr/>
          </p:nvSpPr>
          <p:spPr bwMode="auto">
            <a:xfrm>
              <a:off x="2640" y="3792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74" name="Text Box 142"/>
            <p:cNvSpPr txBox="1">
              <a:spLocks noChangeArrowheads="1"/>
            </p:cNvSpPr>
            <p:nvPr/>
          </p:nvSpPr>
          <p:spPr bwMode="auto">
            <a:xfrm>
              <a:off x="3662" y="3687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T</a:t>
              </a:r>
            </a:p>
          </p:txBody>
        </p:sp>
        <p:sp>
          <p:nvSpPr>
            <p:cNvPr id="18575" name="Arc 143"/>
            <p:cNvSpPr>
              <a:spLocks/>
            </p:cNvSpPr>
            <p:nvPr/>
          </p:nvSpPr>
          <p:spPr bwMode="auto">
            <a:xfrm>
              <a:off x="2640" y="3216"/>
              <a:ext cx="816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6" name="Arc 144"/>
            <p:cNvSpPr>
              <a:spLocks/>
            </p:cNvSpPr>
            <p:nvPr/>
          </p:nvSpPr>
          <p:spPr bwMode="auto">
            <a:xfrm flipV="1">
              <a:off x="2640" y="3216"/>
              <a:ext cx="816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7" name="Line 145"/>
            <p:cNvSpPr>
              <a:spLocks noChangeShapeType="1"/>
            </p:cNvSpPr>
            <p:nvPr/>
          </p:nvSpPr>
          <p:spPr bwMode="auto">
            <a:xfrm>
              <a:off x="3456" y="3216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78" name="Text Box 146"/>
            <p:cNvSpPr txBox="1">
              <a:spLocks noChangeArrowheads="1"/>
            </p:cNvSpPr>
            <p:nvPr/>
          </p:nvSpPr>
          <p:spPr bwMode="auto">
            <a:xfrm>
              <a:off x="2448" y="3675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  <p:sp>
          <p:nvSpPr>
            <p:cNvPr id="18579" name="Text Box 147"/>
            <p:cNvSpPr txBox="1">
              <a:spLocks noChangeArrowheads="1"/>
            </p:cNvSpPr>
            <p:nvPr/>
          </p:nvSpPr>
          <p:spPr bwMode="auto">
            <a:xfrm>
              <a:off x="2448" y="310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n</a:t>
              </a:r>
            </a:p>
          </p:txBody>
        </p:sp>
        <p:sp>
          <p:nvSpPr>
            <p:cNvPr id="18580" name="Text Box 148"/>
            <p:cNvSpPr txBox="1">
              <a:spLocks noChangeArrowheads="1"/>
            </p:cNvSpPr>
            <p:nvPr/>
          </p:nvSpPr>
          <p:spPr bwMode="auto">
            <a:xfrm>
              <a:off x="3398" y="2965"/>
              <a:ext cx="42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n</a:t>
              </a:r>
              <a:r>
                <a:rPr lang="en-US" sz="1800" baseline="-25000">
                  <a:solidFill>
                    <a:srgbClr val="FF0000"/>
                  </a:solidFill>
                </a:rPr>
                <a:t>n</a:t>
              </a:r>
              <a:r>
                <a:rPr lang="en-US" sz="1800">
                  <a:solidFill>
                    <a:srgbClr val="FF0000"/>
                  </a:solidFill>
                </a:rPr>
                <a:t>(T)</a:t>
              </a:r>
            </a:p>
            <a:p>
              <a:endParaRPr lang="en-US" baseline="-25000">
                <a:solidFill>
                  <a:srgbClr val="FF0000"/>
                </a:solidFill>
              </a:endParaRPr>
            </a:p>
          </p:txBody>
        </p:sp>
        <p:sp>
          <p:nvSpPr>
            <p:cNvPr id="18581" name="Text Box 149"/>
            <p:cNvSpPr txBox="1">
              <a:spLocks noChangeArrowheads="1"/>
            </p:cNvSpPr>
            <p:nvPr/>
          </p:nvSpPr>
          <p:spPr bwMode="auto">
            <a:xfrm>
              <a:off x="2918" y="3048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</a:rPr>
                <a:t>n</a:t>
              </a:r>
              <a:r>
                <a:rPr lang="en-US" sz="1800" baseline="-25000">
                  <a:solidFill>
                    <a:schemeClr val="accent1"/>
                  </a:solidFill>
                </a:rPr>
                <a:t>s</a:t>
              </a:r>
              <a:r>
                <a:rPr lang="en-US" sz="1800">
                  <a:solidFill>
                    <a:schemeClr val="accent1"/>
                  </a:solidFill>
                </a:rPr>
                <a:t>(T)</a:t>
              </a:r>
            </a:p>
          </p:txBody>
        </p:sp>
        <p:sp>
          <p:nvSpPr>
            <p:cNvPr id="18582" name="Text Box 150"/>
            <p:cNvSpPr txBox="1">
              <a:spLocks noChangeArrowheads="1"/>
            </p:cNvSpPr>
            <p:nvPr/>
          </p:nvSpPr>
          <p:spPr bwMode="auto">
            <a:xfrm>
              <a:off x="3360" y="3783"/>
              <a:ext cx="2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T</a:t>
              </a:r>
              <a:r>
                <a:rPr lang="en-US" sz="1600" baseline="-25000"/>
                <a:t>c</a:t>
              </a:r>
            </a:p>
          </p:txBody>
        </p:sp>
        <p:sp>
          <p:nvSpPr>
            <p:cNvPr id="18583" name="Text Box 151"/>
            <p:cNvSpPr txBox="1">
              <a:spLocks noChangeArrowheads="1"/>
            </p:cNvSpPr>
            <p:nvPr/>
          </p:nvSpPr>
          <p:spPr bwMode="auto">
            <a:xfrm>
              <a:off x="443" y="253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J</a:t>
              </a:r>
            </a:p>
          </p:txBody>
        </p:sp>
        <p:sp>
          <p:nvSpPr>
            <p:cNvPr id="154" name="Text Box 125"/>
            <p:cNvSpPr txBox="1">
              <a:spLocks noChangeArrowheads="1"/>
            </p:cNvSpPr>
            <p:nvPr/>
          </p:nvSpPr>
          <p:spPr bwMode="auto">
            <a:xfrm>
              <a:off x="4080" y="2832"/>
              <a:ext cx="12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n</a:t>
              </a:r>
              <a:r>
                <a:rPr lang="en-US" sz="2000" dirty="0" smtClean="0"/>
                <a:t> </a:t>
              </a:r>
              <a:r>
                <a:rPr lang="en-US" sz="2000" dirty="0"/>
                <a:t>= </a:t>
              </a:r>
              <a:r>
                <a:rPr lang="en-US" sz="2000" b="1" dirty="0" smtClean="0">
                  <a:solidFill>
                    <a:schemeClr val="accent1"/>
                  </a:solidFill>
                </a:rPr>
                <a:t>n</a:t>
              </a:r>
              <a:r>
                <a:rPr lang="en-US" sz="2000" baseline="-25000" dirty="0" smtClean="0">
                  <a:solidFill>
                    <a:schemeClr val="accent1"/>
                  </a:solidFill>
                </a:rPr>
                <a:t>s</a:t>
              </a:r>
              <a:r>
                <a:rPr lang="en-US" sz="2000" b="1" dirty="0" smtClean="0">
                  <a:solidFill>
                    <a:schemeClr val="accent1"/>
                  </a:solidFill>
                </a:rPr>
                <a:t>(T)</a:t>
              </a:r>
              <a:r>
                <a:rPr lang="en-US" sz="2000" dirty="0"/>
                <a:t> </a:t>
              </a:r>
              <a:r>
                <a:rPr lang="en-US" sz="2000" dirty="0" smtClean="0"/>
                <a:t>+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n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(T)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17825" y="6248400"/>
            <a:ext cx="2895600" cy="457200"/>
          </a:xfrm>
        </p:spPr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grpSp>
        <p:nvGrpSpPr>
          <p:cNvPr id="56" name="Group 52"/>
          <p:cNvGrpSpPr>
            <a:grpSpLocks/>
          </p:cNvGrpSpPr>
          <p:nvPr/>
        </p:nvGrpSpPr>
        <p:grpSpPr bwMode="auto">
          <a:xfrm>
            <a:off x="1893888" y="623888"/>
            <a:ext cx="4681537" cy="2241550"/>
            <a:chOff x="1563" y="960"/>
            <a:chExt cx="2949" cy="1412"/>
          </a:xfrm>
        </p:grpSpPr>
        <p:pic>
          <p:nvPicPr>
            <p:cNvPr id="57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7" y="962"/>
              <a:ext cx="2809" cy="1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1563" y="960"/>
              <a:ext cx="144" cy="1344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1632" y="2276"/>
              <a:ext cx="2880" cy="96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1873250" y="633413"/>
            <a:ext cx="4702175" cy="2271712"/>
            <a:chOff x="1550" y="2443"/>
            <a:chExt cx="2962" cy="1431"/>
          </a:xfrm>
        </p:grpSpPr>
        <p:pic>
          <p:nvPicPr>
            <p:cNvPr id="61" name="Picture 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4" y="2443"/>
              <a:ext cx="2809" cy="1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1550" y="2448"/>
              <a:ext cx="144" cy="1344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1632" y="3778"/>
              <a:ext cx="2880" cy="96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1765300" y="25130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2028825" y="27162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2622550" y="514290"/>
            <a:ext cx="7697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3333CC"/>
                </a:solidFill>
                <a:latin typeface="Symbol" pitchFamily="18" charset="2"/>
              </a:rPr>
              <a:t>s</a:t>
            </a:r>
            <a:r>
              <a:rPr lang="en-US" sz="2000" i="1" baseline="-25000" dirty="0">
                <a:solidFill>
                  <a:srgbClr val="3333CC"/>
                </a:solidFill>
              </a:rPr>
              <a:t>1</a:t>
            </a:r>
            <a:r>
              <a:rPr lang="en-US" sz="2000" i="1" dirty="0">
                <a:solidFill>
                  <a:srgbClr val="3333CC"/>
                </a:solidFill>
              </a:rPr>
              <a:t>(</a:t>
            </a:r>
            <a:r>
              <a:rPr lang="en-US" sz="2000" i="1" dirty="0">
                <a:solidFill>
                  <a:srgbClr val="3333CC"/>
                </a:solidFill>
                <a:latin typeface="Symbol" pitchFamily="18" charset="2"/>
              </a:rPr>
              <a:t>w</a:t>
            </a:r>
            <a:r>
              <a:rPr lang="en-US" sz="2000" i="1" dirty="0">
                <a:solidFill>
                  <a:srgbClr val="3333CC"/>
                </a:solidFill>
              </a:rPr>
              <a:t>)</a:t>
            </a: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375150" y="1254125"/>
            <a:ext cx="7697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3333CC"/>
                </a:solidFill>
                <a:latin typeface="Symbol" pitchFamily="18" charset="2"/>
              </a:rPr>
              <a:t>s</a:t>
            </a:r>
            <a:r>
              <a:rPr lang="en-US" sz="2000" i="1" baseline="-25000" dirty="0">
                <a:solidFill>
                  <a:srgbClr val="3333CC"/>
                </a:solidFill>
              </a:rPr>
              <a:t>2</a:t>
            </a:r>
            <a:r>
              <a:rPr lang="en-US" sz="2000" i="1" dirty="0">
                <a:solidFill>
                  <a:srgbClr val="3333CC"/>
                </a:solidFill>
              </a:rPr>
              <a:t>(</a:t>
            </a:r>
            <a:r>
              <a:rPr lang="en-US" sz="2000" i="1" dirty="0">
                <a:solidFill>
                  <a:srgbClr val="3333CC"/>
                </a:solidFill>
                <a:latin typeface="Symbol" pitchFamily="18" charset="2"/>
              </a:rPr>
              <a:t>w</a:t>
            </a:r>
            <a:r>
              <a:rPr lang="en-US" sz="2000" i="1" dirty="0">
                <a:solidFill>
                  <a:srgbClr val="3333CC"/>
                </a:solidFill>
              </a:rPr>
              <a:t>)</a:t>
            </a:r>
            <a:endParaRPr lang="en-US" sz="2000" i="1" dirty="0">
              <a:solidFill>
                <a:srgbClr val="3333CC"/>
              </a:solidFill>
              <a:latin typeface="Symbol" pitchFamily="18" charset="2"/>
            </a:endParaRPr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 flipV="1">
            <a:off x="2162175" y="1255713"/>
            <a:ext cx="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3076575" y="1941513"/>
            <a:ext cx="8826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400" i="1" baseline="-25000">
                <a:solidFill>
                  <a:srgbClr val="FF0000"/>
                </a:solidFill>
              </a:rPr>
              <a:t>1</a:t>
            </a:r>
            <a:r>
              <a:rPr lang="en-US" sz="2400" i="1">
                <a:solidFill>
                  <a:srgbClr val="FF0000"/>
                </a:solidFill>
              </a:rPr>
              <a:t>(</a:t>
            </a:r>
            <a:r>
              <a:rPr lang="en-US" sz="2400" i="1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2400" i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0" name="Line 18"/>
          <p:cNvSpPr>
            <a:spLocks noChangeShapeType="1"/>
          </p:cNvSpPr>
          <p:nvPr/>
        </p:nvSpPr>
        <p:spPr bwMode="auto">
          <a:xfrm flipH="1" flipV="1">
            <a:off x="2238375" y="1941513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" name="Line 19"/>
          <p:cNvSpPr>
            <a:spLocks noChangeShapeType="1"/>
          </p:cNvSpPr>
          <p:nvPr/>
        </p:nvSpPr>
        <p:spPr bwMode="auto">
          <a:xfrm>
            <a:off x="3990975" y="2246313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4137025" y="492125"/>
            <a:ext cx="16541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400" i="1" baseline="-25000">
                <a:solidFill>
                  <a:srgbClr val="FF0000"/>
                </a:solidFill>
              </a:rPr>
              <a:t>2</a:t>
            </a:r>
            <a:r>
              <a:rPr lang="en-US" sz="2400" i="1">
                <a:solidFill>
                  <a:srgbClr val="FF0000"/>
                </a:solidFill>
              </a:rPr>
              <a:t>(</a:t>
            </a:r>
            <a:r>
              <a:rPr lang="en-US" sz="2400" i="1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2400" i="1">
                <a:solidFill>
                  <a:srgbClr val="FF0000"/>
                </a:solidFill>
              </a:rPr>
              <a:t>) ~ 1/</a:t>
            </a:r>
            <a:r>
              <a:rPr lang="en-US" sz="2400" i="1">
                <a:solidFill>
                  <a:srgbClr val="FF0000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6324600" y="2354263"/>
            <a:ext cx="4286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304800" y="644525"/>
            <a:ext cx="152317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Symbol" pitchFamily="18" charset="2"/>
              </a:rPr>
              <a:t>s = s</a:t>
            </a:r>
            <a:r>
              <a:rPr lang="en-US" i="1" baseline="-25000" dirty="0">
                <a:solidFill>
                  <a:schemeClr val="tx1"/>
                </a:solidFill>
                <a:latin typeface="Symbol" pitchFamily="18" charset="2"/>
              </a:rPr>
              <a:t>1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i="1" baseline="-25000" dirty="0">
                <a:solidFill>
                  <a:schemeClr val="tx1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2162175" y="40944"/>
            <a:ext cx="4543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Superconductor Electrodynamics</a:t>
            </a: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4648200" y="3006725"/>
            <a:ext cx="41005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“binding energy” of Cooper pair (</a:t>
            </a:r>
            <a:r>
              <a:rPr lang="en-US" sz="1200">
                <a:solidFill>
                  <a:schemeClr val="tx1"/>
                </a:solidFill>
              </a:rPr>
              <a:t>100 GHz ~ few THz)</a:t>
            </a:r>
          </a:p>
        </p:txBody>
      </p:sp>
      <p:sp>
        <p:nvSpPr>
          <p:cNvPr id="77" name="Line 25"/>
          <p:cNvSpPr>
            <a:spLocks noChangeShapeType="1"/>
          </p:cNvSpPr>
          <p:nvPr/>
        </p:nvSpPr>
        <p:spPr bwMode="auto">
          <a:xfrm flipH="1" flipV="1">
            <a:off x="4572000" y="30067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6376723" y="339725"/>
            <a:ext cx="147187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 = 0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ideal s-wave</a:t>
            </a:r>
          </a:p>
        </p:txBody>
      </p:sp>
      <p:graphicFrame>
        <p:nvGraphicFramePr>
          <p:cNvPr id="79" name="Object 27"/>
          <p:cNvGraphicFramePr>
            <a:graphicFrameLocks noChangeAspect="1"/>
          </p:cNvGraphicFramePr>
          <p:nvPr/>
        </p:nvGraphicFramePr>
        <p:xfrm>
          <a:off x="4071937" y="3522663"/>
          <a:ext cx="2655888" cy="439737"/>
        </p:xfrm>
        <a:graphic>
          <a:graphicData uri="http://schemas.openxmlformats.org/presentationml/2006/ole">
            <p:oleObj spid="_x0000_s113672" name="Equation" r:id="rId5" imgW="1612800" imgH="266400" progId="Equation.3">
              <p:embed/>
            </p:oleObj>
          </a:graphicData>
        </a:graphic>
      </p:graphicFrame>
      <p:sp>
        <p:nvSpPr>
          <p:cNvPr id="80" name="Text Box 28"/>
          <p:cNvSpPr txBox="1">
            <a:spLocks noChangeArrowheads="1"/>
          </p:cNvSpPr>
          <p:nvPr/>
        </p:nvSpPr>
        <p:spPr bwMode="auto">
          <a:xfrm>
            <a:off x="555625" y="3459163"/>
            <a:ext cx="27955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Surface Impedance (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w </a:t>
            </a:r>
            <a:r>
              <a:rPr lang="en-US" dirty="0">
                <a:solidFill>
                  <a:schemeClr val="tx1"/>
                </a:solidFill>
              </a:rPr>
              <a:t>&gt; 0)</a:t>
            </a:r>
          </a:p>
        </p:txBody>
      </p:sp>
      <p:sp>
        <p:nvSpPr>
          <p:cNvPr id="81" name="Text Box 29"/>
          <p:cNvSpPr txBox="1">
            <a:spLocks noChangeArrowheads="1"/>
          </p:cNvSpPr>
          <p:nvPr/>
        </p:nvSpPr>
        <p:spPr bwMode="auto">
          <a:xfrm>
            <a:off x="1660525" y="3859213"/>
            <a:ext cx="148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CC"/>
                </a:solidFill>
              </a:rPr>
              <a:t>Normal State</a:t>
            </a:r>
          </a:p>
        </p:txBody>
      </p:sp>
      <p:graphicFrame>
        <p:nvGraphicFramePr>
          <p:cNvPr id="82" name="Object 30"/>
          <p:cNvGraphicFramePr>
            <a:graphicFrameLocks noChangeAspect="1"/>
          </p:cNvGraphicFramePr>
          <p:nvPr/>
        </p:nvGraphicFramePr>
        <p:xfrm>
          <a:off x="1069975" y="4225925"/>
          <a:ext cx="2487613" cy="793750"/>
        </p:xfrm>
        <a:graphic>
          <a:graphicData uri="http://schemas.openxmlformats.org/presentationml/2006/ole">
            <p:oleObj spid="_x0000_s113673" name="Equation" r:id="rId6" imgW="1511280" imgH="482400" progId="Equation.3">
              <p:embed/>
            </p:oleObj>
          </a:graphicData>
        </a:graphic>
      </p:graphicFrame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4822825" y="3854450"/>
            <a:ext cx="32654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Superconducting State (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>
                <a:solidFill>
                  <a:srgbClr val="FF0000"/>
                </a:solidFill>
              </a:rPr>
              <a:t> &lt; 2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84" name="Object 32"/>
          <p:cNvGraphicFramePr>
            <a:graphicFrameLocks noChangeAspect="1"/>
          </p:cNvGraphicFramePr>
          <p:nvPr/>
        </p:nvGraphicFramePr>
        <p:xfrm>
          <a:off x="4894263" y="4433888"/>
          <a:ext cx="2592387" cy="376237"/>
        </p:xfrm>
        <a:graphic>
          <a:graphicData uri="http://schemas.openxmlformats.org/presentationml/2006/ole">
            <p:oleObj spid="_x0000_s113674" name="Equation" r:id="rId7" imgW="1574640" imgH="228600" progId="Equation.3">
              <p:embed/>
            </p:oleObj>
          </a:graphicData>
        </a:graphic>
      </p:graphicFrame>
      <p:sp>
        <p:nvSpPr>
          <p:cNvPr id="85" name="Text Box 33"/>
          <p:cNvSpPr txBox="1">
            <a:spLocks noChangeArrowheads="1"/>
          </p:cNvSpPr>
          <p:nvPr/>
        </p:nvSpPr>
        <p:spPr bwMode="auto">
          <a:xfrm>
            <a:off x="7185025" y="4835525"/>
            <a:ext cx="15827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Penetration depth</a:t>
            </a:r>
          </a:p>
          <a:p>
            <a:r>
              <a:rPr lang="en-US" sz="1400" i="1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1400" i="1">
                <a:solidFill>
                  <a:schemeClr val="tx1"/>
                </a:solidFill>
              </a:rPr>
              <a:t>(0)</a:t>
            </a:r>
            <a:r>
              <a:rPr lang="en-US" sz="1400">
                <a:solidFill>
                  <a:schemeClr val="tx1"/>
                </a:solidFill>
              </a:rPr>
              <a:t> ~ 20 – 200 nm</a:t>
            </a:r>
          </a:p>
        </p:txBody>
      </p:sp>
      <p:sp>
        <p:nvSpPr>
          <p:cNvPr id="86" name="Line 34"/>
          <p:cNvSpPr>
            <a:spLocks noChangeShapeType="1"/>
          </p:cNvSpPr>
          <p:nvPr/>
        </p:nvSpPr>
        <p:spPr bwMode="auto">
          <a:xfrm flipH="1" flipV="1">
            <a:off x="7354888" y="4759325"/>
            <a:ext cx="152400" cy="152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7" name="Text Box 35"/>
          <p:cNvSpPr txBox="1">
            <a:spLocks noChangeArrowheads="1"/>
          </p:cNvSpPr>
          <p:nvPr/>
        </p:nvSpPr>
        <p:spPr bwMode="auto">
          <a:xfrm>
            <a:off x="152400" y="1635125"/>
            <a:ext cx="2017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(p </a:t>
            </a:r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 baseline="-25000">
                <a:solidFill>
                  <a:srgbClr val="FF0000"/>
                </a:solidFill>
              </a:rPr>
              <a:t>s</a:t>
            </a:r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/</a:t>
            </a:r>
            <a:r>
              <a:rPr lang="en-US" sz="2400">
                <a:solidFill>
                  <a:srgbClr val="FF0000"/>
                </a:solidFill>
              </a:rPr>
              <a:t>m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)d(w)</a:t>
            </a:r>
          </a:p>
        </p:txBody>
      </p:sp>
      <p:sp>
        <p:nvSpPr>
          <p:cNvPr id="88" name="Line 36"/>
          <p:cNvSpPr>
            <a:spLocks noChangeShapeType="1"/>
          </p:cNvSpPr>
          <p:nvPr/>
        </p:nvSpPr>
        <p:spPr bwMode="auto">
          <a:xfrm flipH="1" flipV="1">
            <a:off x="7380288" y="47085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539750" y="5281613"/>
            <a:ext cx="79995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Finite-temperature: X</a:t>
            </a:r>
            <a:r>
              <a:rPr lang="en-US" sz="2000" baseline="-25000" dirty="0">
                <a:solidFill>
                  <a:schemeClr val="tx1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</a:rPr>
              <a:t>(T) = </a:t>
            </a:r>
            <a:r>
              <a:rPr lang="en-US" sz="20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sz="2000" dirty="0" err="1">
                <a:solidFill>
                  <a:schemeClr val="tx1"/>
                </a:solidFill>
              </a:rPr>
              <a:t>L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</a:rPr>
              <a:t>wm</a:t>
            </a:r>
            <a:r>
              <a:rPr lang="en-US" sz="2000" baseline="-25000" dirty="0">
                <a:solidFill>
                  <a:schemeClr val="tx1"/>
                </a:solidFill>
                <a:latin typeface="Symbol" pitchFamily="18" charset="2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2000" dirty="0">
                <a:solidFill>
                  <a:schemeClr val="tx1"/>
                </a:solidFill>
              </a:rPr>
              <a:t>(T) 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→ ∞ as T </a:t>
            </a:r>
            <a:r>
              <a:rPr lang="en-US" sz="2000" dirty="0">
                <a:solidFill>
                  <a:schemeClr val="tx1"/>
                </a:solidFill>
              </a:rPr>
              <a:t>→T</a:t>
            </a:r>
            <a:r>
              <a:rPr lang="en-US" sz="2000" baseline="-25000" dirty="0">
                <a:solidFill>
                  <a:schemeClr val="tx1"/>
                </a:solidFill>
              </a:rPr>
              <a:t>c  </a:t>
            </a:r>
            <a:r>
              <a:rPr lang="en-US" sz="2000" dirty="0">
                <a:solidFill>
                  <a:schemeClr val="tx1"/>
                </a:solidFill>
              </a:rPr>
              <a:t>(and </a:t>
            </a:r>
            <a:r>
              <a:rPr lang="en-US" sz="20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sz="2000" baseline="-25000" dirty="0" err="1">
                <a:solidFill>
                  <a:schemeClr val="tx1"/>
                </a:solidFill>
              </a:rPr>
              <a:t>ps</a:t>
            </a:r>
            <a:r>
              <a:rPr lang="en-US" sz="2000" dirty="0">
                <a:solidFill>
                  <a:schemeClr val="tx1"/>
                </a:solidFill>
              </a:rPr>
              <a:t>(T) 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→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0)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auto">
          <a:xfrm>
            <a:off x="457200" y="5738813"/>
            <a:ext cx="845936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Narrow wire or thin film of thickness </a:t>
            </a:r>
            <a:r>
              <a:rPr lang="en-US" sz="2000" i="1" dirty="0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 : L(T) = 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2000" baseline="-25000" dirty="0">
                <a:solidFill>
                  <a:schemeClr val="tx1"/>
                </a:solidFill>
                <a:latin typeface="Symbol" pitchFamily="18" charset="2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2000" dirty="0">
                <a:solidFill>
                  <a:schemeClr val="tx1"/>
                </a:solidFill>
              </a:rPr>
              <a:t>(T) </a:t>
            </a:r>
            <a:r>
              <a:rPr lang="en-US" sz="2000" dirty="0" err="1">
                <a:solidFill>
                  <a:schemeClr val="tx1"/>
                </a:solidFill>
              </a:rPr>
              <a:t>coth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2000" dirty="0">
                <a:solidFill>
                  <a:schemeClr val="tx1"/>
                </a:solidFill>
              </a:rPr>
              <a:t>(T)) 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→ 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baseline="-25000" dirty="0">
                <a:solidFill>
                  <a:schemeClr val="tx1"/>
                </a:solidFill>
                <a:cs typeface="Times New Roman" pitchFamily="18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2000" baseline="30000" dirty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(T)/</a:t>
            </a:r>
            <a:r>
              <a:rPr lang="en-US" sz="2000" i="1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endParaRPr lang="en-US" sz="2000" i="1" baseline="-25000" dirty="0">
              <a:solidFill>
                <a:schemeClr val="tx1"/>
              </a:solidFill>
            </a:endParaRPr>
          </a:p>
        </p:txBody>
      </p:sp>
      <p:sp>
        <p:nvSpPr>
          <p:cNvPr id="91" name="Text Box 39"/>
          <p:cNvSpPr txBox="1">
            <a:spLocks noChangeArrowheads="1"/>
          </p:cNvSpPr>
          <p:nvPr/>
        </p:nvSpPr>
        <p:spPr bwMode="auto">
          <a:xfrm>
            <a:off x="3068638" y="5992813"/>
            <a:ext cx="212590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Kinetic Inductance</a:t>
            </a:r>
          </a:p>
        </p:txBody>
      </p:sp>
      <p:sp>
        <p:nvSpPr>
          <p:cNvPr id="92" name="Text Box 40"/>
          <p:cNvSpPr txBox="1">
            <a:spLocks noChangeArrowheads="1"/>
          </p:cNvSpPr>
          <p:nvPr/>
        </p:nvSpPr>
        <p:spPr bwMode="auto">
          <a:xfrm>
            <a:off x="146050" y="2320925"/>
            <a:ext cx="1592263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Superfluid density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1600" baseline="30000">
                <a:solidFill>
                  <a:schemeClr val="tx1"/>
                </a:solidFill>
              </a:rPr>
              <a:t>2</a:t>
            </a:r>
            <a:r>
              <a:rPr lang="en-US" sz="1600">
                <a:solidFill>
                  <a:schemeClr val="tx1"/>
                </a:solidFill>
              </a:rPr>
              <a:t> ~ m/n</a:t>
            </a:r>
            <a:r>
              <a:rPr lang="en-US" sz="1600" baseline="-2500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~ 1/</a:t>
            </a:r>
            <a:r>
              <a:rPr lang="en-US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sz="1600" baseline="-25000">
                <a:solidFill>
                  <a:schemeClr val="tx1"/>
                </a:solidFill>
              </a:rPr>
              <a:t>ps</a:t>
            </a:r>
            <a:r>
              <a:rPr lang="en-US" sz="16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3" name="Line 41"/>
          <p:cNvSpPr>
            <a:spLocks noChangeShapeType="1"/>
          </p:cNvSpPr>
          <p:nvPr/>
        </p:nvSpPr>
        <p:spPr bwMode="auto">
          <a:xfrm flipV="1">
            <a:off x="581025" y="2044700"/>
            <a:ext cx="76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4" name="Line 42"/>
          <p:cNvSpPr>
            <a:spLocks noChangeShapeType="1"/>
          </p:cNvSpPr>
          <p:nvPr/>
        </p:nvSpPr>
        <p:spPr bwMode="auto">
          <a:xfrm flipV="1">
            <a:off x="7620000" y="1254125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/>
        </p:nvSpPr>
        <p:spPr bwMode="auto">
          <a:xfrm>
            <a:off x="7620000" y="2168525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6" name="Text Box 44"/>
          <p:cNvSpPr txBox="1">
            <a:spLocks noChangeArrowheads="1"/>
          </p:cNvSpPr>
          <p:nvPr/>
        </p:nvSpPr>
        <p:spPr bwMode="auto">
          <a:xfrm>
            <a:off x="8821738" y="1978025"/>
            <a:ext cx="3365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7" name="Text Box 45"/>
          <p:cNvSpPr txBox="1">
            <a:spLocks noChangeArrowheads="1"/>
          </p:cNvSpPr>
          <p:nvPr/>
        </p:nvSpPr>
        <p:spPr bwMode="auto">
          <a:xfrm>
            <a:off x="6895175" y="1277938"/>
            <a:ext cx="674687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(T)</a:t>
            </a:r>
          </a:p>
        </p:txBody>
      </p:sp>
      <p:sp>
        <p:nvSpPr>
          <p:cNvPr id="98" name="Freeform 46"/>
          <p:cNvSpPr>
            <a:spLocks/>
          </p:cNvSpPr>
          <p:nvPr/>
        </p:nvSpPr>
        <p:spPr bwMode="auto">
          <a:xfrm>
            <a:off x="7627938" y="1412875"/>
            <a:ext cx="1016000" cy="769938"/>
          </a:xfrm>
          <a:custGeom>
            <a:avLst/>
            <a:gdLst>
              <a:gd name="T0" fmla="*/ 0 w 640"/>
              <a:gd name="T1" fmla="*/ 2147483647 h 485"/>
              <a:gd name="T2" fmla="*/ 2147483647 w 640"/>
              <a:gd name="T3" fmla="*/ 2147483647 h 485"/>
              <a:gd name="T4" fmla="*/ 2147483647 w 640"/>
              <a:gd name="T5" fmla="*/ 2147483647 h 485"/>
              <a:gd name="T6" fmla="*/ 2147483647 w 640"/>
              <a:gd name="T7" fmla="*/ 2147483647 h 485"/>
              <a:gd name="T8" fmla="*/ 2147483647 w 640"/>
              <a:gd name="T9" fmla="*/ 2147483647 h 485"/>
              <a:gd name="T10" fmla="*/ 2147483647 w 640"/>
              <a:gd name="T11" fmla="*/ 2147483647 h 485"/>
              <a:gd name="T12" fmla="*/ 2147483647 w 640"/>
              <a:gd name="T13" fmla="*/ 2147483647 h 485"/>
              <a:gd name="T14" fmla="*/ 2147483647 w 640"/>
              <a:gd name="T15" fmla="*/ 2147483647 h 485"/>
              <a:gd name="T16" fmla="*/ 2147483647 w 640"/>
              <a:gd name="T17" fmla="*/ 2147483647 h 4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0"/>
              <a:gd name="T28" fmla="*/ 0 h 485"/>
              <a:gd name="T29" fmla="*/ 640 w 640"/>
              <a:gd name="T30" fmla="*/ 485 h 4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" h="485">
                <a:moveTo>
                  <a:pt x="0" y="28"/>
                </a:moveTo>
                <a:cubicBezTo>
                  <a:pt x="84" y="0"/>
                  <a:pt x="252" y="32"/>
                  <a:pt x="338" y="37"/>
                </a:cubicBezTo>
                <a:cubicBezTo>
                  <a:pt x="367" y="47"/>
                  <a:pt x="425" y="72"/>
                  <a:pt x="448" y="92"/>
                </a:cubicBezTo>
                <a:cubicBezTo>
                  <a:pt x="464" y="106"/>
                  <a:pt x="481" y="120"/>
                  <a:pt x="493" y="138"/>
                </a:cubicBezTo>
                <a:cubicBezTo>
                  <a:pt x="499" y="147"/>
                  <a:pt x="504" y="157"/>
                  <a:pt x="512" y="165"/>
                </a:cubicBezTo>
                <a:cubicBezTo>
                  <a:pt x="520" y="173"/>
                  <a:pt x="531" y="176"/>
                  <a:pt x="539" y="183"/>
                </a:cubicBezTo>
                <a:cubicBezTo>
                  <a:pt x="546" y="189"/>
                  <a:pt x="551" y="196"/>
                  <a:pt x="557" y="202"/>
                </a:cubicBezTo>
                <a:cubicBezTo>
                  <a:pt x="568" y="236"/>
                  <a:pt x="590" y="250"/>
                  <a:pt x="603" y="284"/>
                </a:cubicBezTo>
                <a:cubicBezTo>
                  <a:pt x="633" y="361"/>
                  <a:pt x="640" y="401"/>
                  <a:pt x="640" y="48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9" name="Text Box 47"/>
          <p:cNvSpPr txBox="1">
            <a:spLocks noChangeArrowheads="1"/>
          </p:cNvSpPr>
          <p:nvPr/>
        </p:nvSpPr>
        <p:spPr bwMode="auto">
          <a:xfrm>
            <a:off x="8458200" y="2144713"/>
            <a:ext cx="404813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</a:t>
            </a:r>
            <a:r>
              <a:rPr lang="en-US" baseline="-250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0" name="Text Box 48"/>
          <p:cNvSpPr txBox="1">
            <a:spLocks noChangeArrowheads="1"/>
          </p:cNvSpPr>
          <p:nvPr/>
        </p:nvSpPr>
        <p:spPr bwMode="auto">
          <a:xfrm>
            <a:off x="7496175" y="21542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1" name="Text Box 49"/>
          <p:cNvSpPr txBox="1">
            <a:spLocks noChangeArrowheads="1"/>
          </p:cNvSpPr>
          <p:nvPr/>
        </p:nvSpPr>
        <p:spPr bwMode="auto">
          <a:xfrm>
            <a:off x="7300913" y="19875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102" name="Object 50"/>
          <p:cNvGraphicFramePr>
            <a:graphicFrameLocks noChangeAspect="1"/>
          </p:cNvGraphicFramePr>
          <p:nvPr/>
        </p:nvGraphicFramePr>
        <p:xfrm>
          <a:off x="4213225" y="2701925"/>
          <a:ext cx="685800" cy="309563"/>
        </p:xfrm>
        <a:graphic>
          <a:graphicData uri="http://schemas.openxmlformats.org/presentationml/2006/ole">
            <p:oleObj spid="_x0000_s113675" name="Equation" r:id="rId8" imgW="393480" imgH="177480" progId="Equation.3">
              <p:embed/>
            </p:oleObj>
          </a:graphicData>
        </a:graphic>
      </p:graphicFrame>
      <p:sp>
        <p:nvSpPr>
          <p:cNvPr id="103" name="Text Box 51"/>
          <p:cNvSpPr txBox="1">
            <a:spLocks noChangeArrowheads="1"/>
          </p:cNvSpPr>
          <p:nvPr/>
        </p:nvSpPr>
        <p:spPr bwMode="auto">
          <a:xfrm>
            <a:off x="5851525" y="911225"/>
            <a:ext cx="2312988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Normal State (T &gt; T</a:t>
            </a:r>
            <a:r>
              <a:rPr lang="en-US" baseline="-25000" dirty="0"/>
              <a:t>c</a:t>
            </a:r>
            <a:r>
              <a:rPr lang="en-US" dirty="0"/>
              <a:t>)</a:t>
            </a:r>
          </a:p>
          <a:p>
            <a:pPr algn="ctr"/>
            <a:r>
              <a:rPr lang="en-US" sz="1400" dirty="0"/>
              <a:t>(Drude Model)</a:t>
            </a:r>
          </a:p>
        </p:txBody>
      </p:sp>
      <p:sp>
        <p:nvSpPr>
          <p:cNvPr id="104" name="Text Box 60"/>
          <p:cNvSpPr txBox="1">
            <a:spLocks noChangeArrowheads="1"/>
          </p:cNvSpPr>
          <p:nvPr/>
        </p:nvSpPr>
        <p:spPr bwMode="auto">
          <a:xfrm>
            <a:off x="3789363" y="2701925"/>
            <a:ext cx="554037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1/</a:t>
            </a:r>
            <a:r>
              <a:rPr lang="en-US" sz="2400">
                <a:latin typeface="Symbol" pitchFamily="18" charset="2"/>
              </a:rPr>
              <a:t>t</a:t>
            </a:r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102100" y="2574925"/>
            <a:ext cx="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H="1" flipV="1">
            <a:off x="3810000" y="492125"/>
            <a:ext cx="142875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 animBg="1"/>
      <p:bldP spid="69" grpId="0"/>
      <p:bldP spid="70" grpId="0" animBg="1"/>
      <p:bldP spid="71" grpId="0" animBg="1"/>
      <p:bldP spid="72" grpId="0"/>
      <p:bldP spid="76" grpId="0"/>
      <p:bldP spid="77" grpId="0" animBg="1"/>
      <p:bldP spid="78" grpId="0"/>
      <p:bldP spid="80" grpId="0"/>
      <p:bldP spid="81" grpId="0"/>
      <p:bldP spid="83" grpId="0"/>
      <p:bldP spid="85" grpId="0"/>
      <p:bldP spid="87" grpId="0"/>
      <p:bldP spid="88" grpId="0" animBg="1"/>
      <p:bldP spid="89" grpId="0"/>
      <p:bldP spid="90" grpId="0"/>
      <p:bldP spid="91" grpId="0"/>
      <p:bldP spid="92" grpId="0"/>
      <p:bldP spid="93" grpId="0" animBg="1"/>
      <p:bldP spid="94" grpId="0" animBg="1"/>
      <p:bldP spid="95" grpId="0" animBg="1"/>
      <p:bldP spid="96" grpId="0"/>
      <p:bldP spid="97" grpId="0"/>
      <p:bldP spid="98" grpId="0" animBg="1"/>
      <p:bldP spid="99" grpId="0"/>
      <p:bldP spid="100" grpId="0"/>
      <p:bldP spid="101" grpId="0"/>
      <p:bldP spid="103" grpId="0"/>
      <p:bldP spid="104" grpId="0"/>
      <p:bldP spid="105" grpId="0" animBg="1"/>
      <p:bldP spid="1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635250" y="106363"/>
            <a:ext cx="3536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Surface Impedance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886325" y="1584325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4886325" y="1050925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886325" y="15843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842250" y="13700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x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505325" y="18891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-z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191125" y="9747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y</a:t>
            </a: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4924425" y="1193800"/>
            <a:ext cx="2895600" cy="381000"/>
          </a:xfrm>
          <a:prstGeom prst="parallelogram">
            <a:avLst>
              <a:gd name="adj" fmla="val 190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4899025" y="1600200"/>
            <a:ext cx="2209800" cy="4572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648325" y="167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800725" y="18097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5857875" y="1971675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302375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J</a:t>
            </a: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5953125" y="13716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6521450" y="1152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6105525" y="1257300"/>
            <a:ext cx="3048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6327775" y="91440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H</a:t>
            </a:r>
          </a:p>
        </p:txBody>
      </p:sp>
      <p:graphicFrame>
        <p:nvGraphicFramePr>
          <p:cNvPr id="59392" name="Object 1024"/>
          <p:cNvGraphicFramePr>
            <a:graphicFrameLocks noChangeAspect="1"/>
          </p:cNvGraphicFramePr>
          <p:nvPr/>
        </p:nvGraphicFramePr>
        <p:xfrm>
          <a:off x="287338" y="1066800"/>
          <a:ext cx="4056062" cy="1103313"/>
        </p:xfrm>
        <a:graphic>
          <a:graphicData uri="http://schemas.openxmlformats.org/presentationml/2006/ole">
            <p:oleObj spid="_x0000_s59392" name="Equation" r:id="rId3" imgW="2145960" imgH="583920" progId="Equation.3">
              <p:embed/>
            </p:oleObj>
          </a:graphicData>
        </a:graphic>
      </p:graphicFrame>
      <p:grpSp>
        <p:nvGrpSpPr>
          <p:cNvPr id="19495" name="Group 39"/>
          <p:cNvGrpSpPr>
            <a:grpSpLocks/>
          </p:cNvGrpSpPr>
          <p:nvPr/>
        </p:nvGrpSpPr>
        <p:grpSpPr bwMode="auto">
          <a:xfrm>
            <a:off x="212725" y="2632075"/>
            <a:ext cx="7529513" cy="1254125"/>
            <a:chOff x="134" y="1658"/>
            <a:chExt cx="4743" cy="790"/>
          </a:xfrm>
        </p:grpSpPr>
        <p:sp>
          <p:nvSpPr>
            <p:cNvPr id="19482" name="Text Box 26"/>
            <p:cNvSpPr txBox="1">
              <a:spLocks noChangeArrowheads="1"/>
            </p:cNvSpPr>
            <p:nvPr/>
          </p:nvSpPr>
          <p:spPr bwMode="auto">
            <a:xfrm>
              <a:off x="134" y="1658"/>
              <a:ext cx="47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Surface Resistance </a:t>
              </a:r>
              <a:r>
                <a:rPr lang="en-US">
                  <a:solidFill>
                    <a:srgbClr val="FF0000"/>
                  </a:solidFill>
                </a:rPr>
                <a:t>R</a:t>
              </a:r>
              <a:r>
                <a:rPr lang="en-US" baseline="-25000">
                  <a:solidFill>
                    <a:srgbClr val="FF0000"/>
                  </a:solidFill>
                </a:rPr>
                <a:t>s</a:t>
              </a:r>
              <a:r>
                <a:rPr lang="en-US"/>
                <a:t>: Measure of Ohmic power dissipation</a:t>
              </a:r>
            </a:p>
          </p:txBody>
        </p:sp>
        <p:graphicFrame>
          <p:nvGraphicFramePr>
            <p:cNvPr id="59394" name="Object 1026"/>
            <p:cNvGraphicFramePr>
              <a:graphicFrameLocks noChangeAspect="1"/>
            </p:cNvGraphicFramePr>
            <p:nvPr/>
          </p:nvGraphicFramePr>
          <p:xfrm>
            <a:off x="267" y="1900"/>
            <a:ext cx="3737" cy="548"/>
          </p:xfrm>
          <a:graphic>
            <a:graphicData uri="http://schemas.openxmlformats.org/presentationml/2006/ole">
              <p:oleObj spid="_x0000_s59394" name="Equation" r:id="rId4" imgW="3466800" imgH="507960" progId="Equation.3">
                <p:embed/>
              </p:oleObj>
            </a:graphicData>
          </a:graphic>
        </p:graphicFrame>
        <p:sp>
          <p:nvSpPr>
            <p:cNvPr id="19484" name="Rectangle 28"/>
            <p:cNvSpPr>
              <a:spLocks noChangeArrowheads="1"/>
            </p:cNvSpPr>
            <p:nvPr/>
          </p:nvSpPr>
          <p:spPr bwMode="auto">
            <a:xfrm>
              <a:off x="2545" y="2030"/>
              <a:ext cx="192" cy="24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R</a:t>
              </a:r>
              <a:r>
                <a:rPr lang="en-US" baseline="-25000">
                  <a:solidFill>
                    <a:srgbClr val="FF0000"/>
                  </a:solidFill>
                </a:rPr>
                <a:t>s</a:t>
              </a:r>
            </a:p>
          </p:txBody>
        </p:sp>
      </p:grp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7053263" y="1779588"/>
            <a:ext cx="998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conductor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3505200" y="2057400"/>
            <a:ext cx="912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Local Limit</a:t>
            </a:r>
          </a:p>
        </p:txBody>
      </p:sp>
      <p:grpSp>
        <p:nvGrpSpPr>
          <p:cNvPr id="19500" name="Group 44"/>
          <p:cNvGrpSpPr>
            <a:grpSpLocks/>
          </p:cNvGrpSpPr>
          <p:nvPr/>
        </p:nvGrpSpPr>
        <p:grpSpPr bwMode="auto">
          <a:xfrm>
            <a:off x="215900" y="4038600"/>
            <a:ext cx="7400925" cy="1905000"/>
            <a:chOff x="136" y="2544"/>
            <a:chExt cx="4662" cy="1200"/>
          </a:xfrm>
        </p:grpSpPr>
        <p:sp>
          <p:nvSpPr>
            <p:cNvPr id="19486" name="Text Box 30"/>
            <p:cNvSpPr txBox="1">
              <a:spLocks noChangeArrowheads="1"/>
            </p:cNvSpPr>
            <p:nvPr/>
          </p:nvSpPr>
          <p:spPr bwMode="auto">
            <a:xfrm>
              <a:off x="136" y="2644"/>
              <a:ext cx="46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Surface Reactance </a:t>
              </a:r>
              <a:r>
                <a:rPr lang="en-US">
                  <a:solidFill>
                    <a:srgbClr val="FF0000"/>
                  </a:solidFill>
                </a:rPr>
                <a:t>X</a:t>
              </a:r>
              <a:r>
                <a:rPr lang="en-US" baseline="-25000">
                  <a:solidFill>
                    <a:srgbClr val="FF0000"/>
                  </a:solidFill>
                </a:rPr>
                <a:t>s</a:t>
              </a:r>
              <a:r>
                <a:rPr lang="en-US"/>
                <a:t>: Measure of stored energy per period</a:t>
              </a:r>
            </a:p>
          </p:txBody>
        </p:sp>
        <p:graphicFrame>
          <p:nvGraphicFramePr>
            <p:cNvPr id="59393" name="Object 1025"/>
            <p:cNvGraphicFramePr>
              <a:graphicFrameLocks noChangeAspect="1"/>
            </p:cNvGraphicFramePr>
            <p:nvPr/>
          </p:nvGraphicFramePr>
          <p:xfrm>
            <a:off x="268" y="2913"/>
            <a:ext cx="4108" cy="471"/>
          </p:xfrm>
          <a:graphic>
            <a:graphicData uri="http://schemas.openxmlformats.org/presentationml/2006/ole">
              <p:oleObj spid="_x0000_s59393" name="Equation" r:id="rId5" imgW="4000320" imgH="457200" progId="Equation.3">
                <p:embed/>
              </p:oleObj>
            </a:graphicData>
          </a:graphic>
        </p:graphicFrame>
        <p:sp>
          <p:nvSpPr>
            <p:cNvPr id="19488" name="Rectangle 32"/>
            <p:cNvSpPr>
              <a:spLocks noChangeArrowheads="1"/>
            </p:cNvSpPr>
            <p:nvPr/>
          </p:nvSpPr>
          <p:spPr bwMode="auto">
            <a:xfrm>
              <a:off x="3024" y="2998"/>
              <a:ext cx="192" cy="24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X</a:t>
              </a:r>
              <a:r>
                <a:rPr lang="en-US" baseline="-2500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9489" name="Text Box 33"/>
            <p:cNvSpPr txBox="1">
              <a:spLocks noChangeArrowheads="1"/>
            </p:cNvSpPr>
            <p:nvPr/>
          </p:nvSpPr>
          <p:spPr bwMode="auto">
            <a:xfrm>
              <a:off x="1046" y="3456"/>
              <a:ext cx="13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s</a:t>
              </a:r>
              <a:r>
                <a:rPr lang="en-US"/>
                <a:t> = </a:t>
              </a:r>
              <a:r>
                <a:rPr lang="en-US">
                  <a:latin typeface="Symbol" pitchFamily="18" charset="2"/>
                </a:rPr>
                <a:t>w</a:t>
              </a:r>
              <a:r>
                <a:rPr lang="en-US"/>
                <a:t>L</a:t>
              </a:r>
              <a:r>
                <a:rPr lang="en-US" baseline="-25000"/>
                <a:t>s</a:t>
              </a:r>
              <a:r>
                <a:rPr lang="en-US"/>
                <a:t> = </a:t>
              </a:r>
              <a:r>
                <a:rPr lang="en-US">
                  <a:latin typeface="Symbol" pitchFamily="18" charset="2"/>
                </a:rPr>
                <a:t>wml</a:t>
              </a:r>
              <a:endParaRPr lang="en-US" baseline="30000"/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>
              <a:off x="960" y="2544"/>
              <a:ext cx="331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Text Box 42"/>
            <p:cNvSpPr txBox="1">
              <a:spLocks noChangeArrowheads="1"/>
            </p:cNvSpPr>
            <p:nvPr/>
          </p:nvSpPr>
          <p:spPr bwMode="auto">
            <a:xfrm>
              <a:off x="1344" y="3251"/>
              <a:ext cx="3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L</a:t>
              </a:r>
              <a:r>
                <a:rPr lang="en-US" sz="1600" baseline="-25000"/>
                <a:t>geo</a:t>
              </a:r>
            </a:p>
          </p:txBody>
        </p:sp>
        <p:sp>
          <p:nvSpPr>
            <p:cNvPr id="19499" name="Text Box 43"/>
            <p:cNvSpPr txBox="1">
              <a:spLocks noChangeArrowheads="1"/>
            </p:cNvSpPr>
            <p:nvPr/>
          </p:nvSpPr>
          <p:spPr bwMode="auto">
            <a:xfrm>
              <a:off x="1935" y="326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L</a:t>
              </a:r>
              <a:r>
                <a:rPr lang="en-US" sz="1600" baseline="-25000"/>
                <a:t>kinetic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30768" name="Picture 48" descr="C:\Users\Papa\latest\asc2000\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28800"/>
            <a:ext cx="3703638" cy="4343400"/>
          </a:xfrm>
          <a:prstGeom prst="rect">
            <a:avLst/>
          </a:prstGeom>
          <a:noFill/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178050" y="76200"/>
            <a:ext cx="452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Two-Fluid Surface Impedance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74675" y="3733800"/>
            <a:ext cx="3978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Because R</a:t>
            </a:r>
            <a:r>
              <a:rPr lang="en-US" sz="2000" baseline="-25000" dirty="0"/>
              <a:t>s</a:t>
            </a:r>
            <a:r>
              <a:rPr lang="en-US" dirty="0"/>
              <a:t> ~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baseline="30000" dirty="0"/>
              <a:t>2</a:t>
            </a:r>
            <a:r>
              <a:rPr lang="en-US" dirty="0"/>
              <a:t>:</a:t>
            </a:r>
          </a:p>
          <a:p>
            <a:r>
              <a:rPr lang="en-US" sz="2000" dirty="0"/>
              <a:t>The advantage of HTS over Cu </a:t>
            </a:r>
          </a:p>
          <a:p>
            <a:r>
              <a:rPr lang="en-US" sz="2000" dirty="0"/>
              <a:t>diminishes with increasing frequency</a:t>
            </a:r>
          </a:p>
          <a:p>
            <a:endParaRPr lang="en-US" sz="2000" dirty="0"/>
          </a:p>
          <a:p>
            <a:r>
              <a:rPr lang="en-US" sz="2000" dirty="0"/>
              <a:t>R</a:t>
            </a:r>
            <a:r>
              <a:rPr lang="en-US" sz="2000" baseline="-25000" dirty="0"/>
              <a:t>s</a:t>
            </a:r>
            <a:r>
              <a:rPr lang="en-US" sz="2000" dirty="0"/>
              <a:t> crossover at f ~ 100 GHz at 77 K</a:t>
            </a:r>
            <a:endParaRPr lang="en-US" dirty="0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 flipV="1">
            <a:off x="1524000" y="2286000"/>
            <a:ext cx="152400" cy="228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 flipV="1">
            <a:off x="1600200" y="2286000"/>
            <a:ext cx="152400" cy="228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 flipV="1">
            <a:off x="1676400" y="2286000"/>
            <a:ext cx="152400" cy="228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 flipV="1">
            <a:off x="1752600" y="2286000"/>
            <a:ext cx="152400" cy="228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 flipV="1">
            <a:off x="1828800" y="2286000"/>
            <a:ext cx="152400" cy="228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 flipV="1">
            <a:off x="1905000" y="2286000"/>
            <a:ext cx="152400" cy="228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 flipV="1">
            <a:off x="1981200" y="2286000"/>
            <a:ext cx="152400" cy="228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 flipV="1">
            <a:off x="2057400" y="2286000"/>
            <a:ext cx="152400" cy="228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1143000" y="2286000"/>
            <a:ext cx="457200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2133600" y="2286000"/>
            <a:ext cx="381000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0735" name="Group 15"/>
          <p:cNvGrpSpPr>
            <a:grpSpLocks/>
          </p:cNvGrpSpPr>
          <p:nvPr/>
        </p:nvGrpSpPr>
        <p:grpSpPr bwMode="auto">
          <a:xfrm flipV="1">
            <a:off x="1371600" y="1524000"/>
            <a:ext cx="914400" cy="152400"/>
            <a:chOff x="3216" y="1296"/>
            <a:chExt cx="576" cy="96"/>
          </a:xfrm>
        </p:grpSpPr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 flipV="1">
              <a:off x="3264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 flipV="1">
              <a:off x="3360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 flipV="1">
              <a:off x="3456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 flipV="1">
              <a:off x="3552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 flipV="1">
              <a:off x="3648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>
              <a:off x="3312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22"/>
            <p:cNvSpPr>
              <a:spLocks noChangeShapeType="1"/>
            </p:cNvSpPr>
            <p:nvPr/>
          </p:nvSpPr>
          <p:spPr bwMode="auto">
            <a:xfrm>
              <a:off x="3408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23"/>
            <p:cNvSpPr>
              <a:spLocks noChangeShapeType="1"/>
            </p:cNvSpPr>
            <p:nvPr/>
          </p:nvSpPr>
          <p:spPr bwMode="auto">
            <a:xfrm>
              <a:off x="3504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>
              <a:off x="3600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>
              <a:off x="3696" y="1296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3744" y="1392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 flipV="1">
              <a:off x="3744" y="1344"/>
              <a:ext cx="48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 flipH="1" flipV="1">
              <a:off x="3216" y="1344"/>
              <a:ext cx="48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9" name="Line 29"/>
          <p:cNvSpPr>
            <a:spLocks noChangeShapeType="1"/>
          </p:cNvSpPr>
          <p:nvPr/>
        </p:nvSpPr>
        <p:spPr bwMode="auto">
          <a:xfrm flipV="1">
            <a:off x="2286000" y="1600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V="1">
            <a:off x="1143000" y="1600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2514600" y="1600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1143000" y="1600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H="1" flipV="1">
            <a:off x="838200" y="195262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4" name="Oval 34"/>
          <p:cNvSpPr>
            <a:spLocks noChangeArrowheads="1"/>
          </p:cNvSpPr>
          <p:nvPr/>
        </p:nvSpPr>
        <p:spPr bwMode="auto">
          <a:xfrm flipV="1">
            <a:off x="762000" y="1914525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flipH="1" flipV="1">
            <a:off x="2514600" y="19431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6" name="Oval 36"/>
          <p:cNvSpPr>
            <a:spLocks noChangeArrowheads="1"/>
          </p:cNvSpPr>
          <p:nvPr/>
        </p:nvSpPr>
        <p:spPr bwMode="auto">
          <a:xfrm flipV="1">
            <a:off x="2819400" y="19050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1676400" y="243840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</a:t>
            </a:r>
            <a:r>
              <a:rPr lang="en-US" baseline="-25000"/>
              <a:t>s</a:t>
            </a:r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1600200" y="1066800"/>
            <a:ext cx="46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n</a:t>
            </a: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1090613" y="278765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Superfluid channel</a:t>
            </a: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914400" y="914400"/>
            <a:ext cx="1971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Normal Fluid channel</a:t>
            </a:r>
          </a:p>
        </p:txBody>
      </p:sp>
      <p:graphicFrame>
        <p:nvGraphicFramePr>
          <p:cNvPr id="60416" name="Object 0"/>
          <p:cNvGraphicFramePr>
            <a:graphicFrameLocks noChangeAspect="1"/>
          </p:cNvGraphicFramePr>
          <p:nvPr/>
        </p:nvGraphicFramePr>
        <p:xfrm>
          <a:off x="4392613" y="990600"/>
          <a:ext cx="1905000" cy="703263"/>
        </p:xfrm>
        <a:graphic>
          <a:graphicData uri="http://schemas.openxmlformats.org/presentationml/2006/ole">
            <p:oleObj spid="_x0000_s60416" name="Equation" r:id="rId4" imgW="1066680" imgH="393480" progId="Equation.3">
              <p:embed/>
            </p:oleObj>
          </a:graphicData>
        </a:graphic>
      </p:graphicFrame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4392613" y="2209800"/>
          <a:ext cx="1270000" cy="407988"/>
        </p:xfrm>
        <a:graphic>
          <a:graphicData uri="http://schemas.openxmlformats.org/presentationml/2006/ole">
            <p:oleObj spid="_x0000_s60417" name="Equation" r:id="rId5" imgW="711000" imgH="228600" progId="Equation.3">
              <p:embed/>
            </p:oleObj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3124200" y="1676400"/>
          <a:ext cx="1497013" cy="407988"/>
        </p:xfrm>
        <a:graphic>
          <a:graphicData uri="http://schemas.openxmlformats.org/presentationml/2006/ole">
            <p:oleObj spid="_x0000_s60418" name="Equation" r:id="rId6" imgW="838080" imgH="228600" progId="Equation.3">
              <p:embed/>
            </p:oleObj>
          </a:graphicData>
        </a:graphic>
      </p:graphicFrame>
      <p:sp>
        <p:nvSpPr>
          <p:cNvPr id="30765" name="Text Box 45"/>
          <p:cNvSpPr txBox="1">
            <a:spLocks noChangeArrowheads="1"/>
          </p:cNvSpPr>
          <p:nvPr/>
        </p:nvSpPr>
        <p:spPr bwMode="auto">
          <a:xfrm>
            <a:off x="7577138" y="6024709"/>
            <a:ext cx="14144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M. Hein, Wuppertal</a:t>
            </a:r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7391400" y="4503738"/>
            <a:ext cx="947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R</a:t>
            </a:r>
            <a:r>
              <a:rPr lang="en-US" sz="2000" b="1" baseline="-25000">
                <a:solidFill>
                  <a:schemeClr val="accent2"/>
                </a:solidFill>
              </a:rPr>
              <a:t>s</a:t>
            </a:r>
            <a:r>
              <a:rPr lang="en-US" sz="2000" b="1">
                <a:solidFill>
                  <a:schemeClr val="accent2"/>
                </a:solidFill>
              </a:rPr>
              <a:t> ~ </a:t>
            </a:r>
            <a:r>
              <a:rPr lang="en-US" sz="2000" b="1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b="1" baseline="30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0767" name="Text Box 47"/>
          <p:cNvSpPr txBox="1">
            <a:spLocks noChangeArrowheads="1"/>
          </p:cNvSpPr>
          <p:nvPr/>
        </p:nvSpPr>
        <p:spPr bwMode="auto">
          <a:xfrm>
            <a:off x="6477000" y="2362200"/>
            <a:ext cx="110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R</a:t>
            </a:r>
            <a:r>
              <a:rPr lang="en-US" sz="2000" b="1" baseline="-25000">
                <a:solidFill>
                  <a:srgbClr val="FF0000"/>
                </a:solidFill>
              </a:rPr>
              <a:t>n</a:t>
            </a:r>
            <a:r>
              <a:rPr lang="en-US" sz="2000" b="1">
                <a:solidFill>
                  <a:srgbClr val="FF0000"/>
                </a:solidFill>
              </a:rPr>
              <a:t> ~ </a:t>
            </a:r>
            <a:r>
              <a:rPr lang="en-US" sz="2000" b="1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2000" b="1" baseline="30000">
                <a:solidFill>
                  <a:srgbClr val="FF0000"/>
                </a:solidFill>
              </a:rPr>
              <a:t>1/2</a:t>
            </a:r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 flipV="1">
            <a:off x="3886200" y="1371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>
            <a:off x="4343400" y="2057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72" name="Rectangle 52"/>
          <p:cNvSpPr>
            <a:spLocks noChangeArrowheads="1"/>
          </p:cNvSpPr>
          <p:nvPr/>
        </p:nvSpPr>
        <p:spPr bwMode="auto">
          <a:xfrm>
            <a:off x="3738563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647700" y="5562600"/>
          <a:ext cx="2895600" cy="463550"/>
        </p:xfrm>
        <a:graphic>
          <a:graphicData uri="http://schemas.openxmlformats.org/presentationml/2006/ole">
            <p:oleObj spid="_x0000_s60419" r:id="rId7" imgW="1662978" imgH="26658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65" grpId="0"/>
      <p:bldP spid="30766" grpId="0"/>
      <p:bldP spid="307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730500" y="166688"/>
            <a:ext cx="3441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The London Equations</a:t>
            </a:r>
          </a:p>
        </p:txBody>
      </p:sp>
      <p:graphicFrame>
        <p:nvGraphicFramePr>
          <p:cNvPr id="61440" name="Object 0"/>
          <p:cNvGraphicFramePr>
            <a:graphicFrameLocks noChangeAspect="1"/>
          </p:cNvGraphicFramePr>
          <p:nvPr/>
        </p:nvGraphicFramePr>
        <p:xfrm>
          <a:off x="3733800" y="838200"/>
          <a:ext cx="1562100" cy="598488"/>
        </p:xfrm>
        <a:graphic>
          <a:graphicData uri="http://schemas.openxmlformats.org/presentationml/2006/ole">
            <p:oleObj spid="_x0000_s61440" name="Equation" r:id="rId4" imgW="1028520" imgH="393480" progId="Equation.3">
              <p:embed/>
            </p:oleObj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46125" y="876300"/>
            <a:ext cx="218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Newton’s 2</a:t>
            </a:r>
            <a:r>
              <a:rPr lang="en-US" sz="1800" baseline="30000"/>
              <a:t>nd</a:t>
            </a:r>
            <a:r>
              <a:rPr lang="en-US" sz="1800"/>
              <a:t> Law for</a:t>
            </a:r>
          </a:p>
          <a:p>
            <a:r>
              <a:rPr lang="en-US" sz="1800"/>
              <a:t>a charge carrier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Superconductor:</a:t>
            </a:r>
          </a:p>
          <a:p>
            <a:r>
              <a:rPr lang="en-US" sz="1800"/>
              <a:t>1/</a:t>
            </a:r>
            <a:r>
              <a:rPr lang="en-US" sz="1800">
                <a:latin typeface="Symbol" pitchFamily="18" charset="2"/>
              </a:rPr>
              <a:t>t </a:t>
            </a:r>
            <a:r>
              <a:rPr lang="en-US" sz="1200">
                <a:sym typeface="ZapfDingbats" pitchFamily="82" charset="2"/>
              </a:rPr>
              <a:t></a:t>
            </a:r>
            <a:r>
              <a:rPr lang="en-US" sz="1800"/>
              <a:t> 0</a:t>
            </a:r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3368675" y="1695450"/>
          <a:ext cx="2293938" cy="714375"/>
        </p:xfrm>
        <a:graphic>
          <a:graphicData uri="http://schemas.openxmlformats.org/presentationml/2006/ole">
            <p:oleObj spid="_x0000_s61441" name="Equation" r:id="rId5" imgW="1511280" imgH="469800" progId="Equation.3">
              <p:embed/>
            </p:oleObj>
          </a:graphicData>
        </a:graphic>
      </p:graphicFrame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156325" y="1843088"/>
            <a:ext cx="225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  <a:r>
              <a:rPr lang="en-US" sz="2000" baseline="30000"/>
              <a:t>st</a:t>
            </a:r>
            <a:r>
              <a:rPr lang="en-US" sz="2000"/>
              <a:t> London Equation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352800" y="1701800"/>
            <a:ext cx="23622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232525" y="895350"/>
            <a:ext cx="2698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t</a:t>
            </a:r>
            <a:r>
              <a:rPr lang="en-US" sz="1600"/>
              <a:t> = momentum relaxation time</a:t>
            </a:r>
          </a:p>
          <a:p>
            <a:r>
              <a:rPr lang="en-US" sz="1600" b="1"/>
              <a:t>J</a:t>
            </a:r>
            <a:r>
              <a:rPr lang="en-US" sz="1600" baseline="-25000"/>
              <a:t>s</a:t>
            </a:r>
            <a:r>
              <a:rPr lang="en-US" sz="1600"/>
              <a:t> = n</a:t>
            </a:r>
            <a:r>
              <a:rPr lang="en-US" sz="1600" baseline="-25000"/>
              <a:t>s</a:t>
            </a:r>
            <a:r>
              <a:rPr lang="en-US" sz="1600"/>
              <a:t> e </a:t>
            </a:r>
            <a:r>
              <a:rPr lang="en-US" sz="1600" b="1"/>
              <a:t>v</a:t>
            </a:r>
            <a:r>
              <a:rPr lang="en-US" sz="1600" baseline="-25000"/>
              <a:t>s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371600" y="25908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62000" y="2635250"/>
            <a:ext cx="22252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London Eq. and</a:t>
            </a:r>
          </a:p>
          <a:p>
            <a:r>
              <a:rPr lang="en-US" sz="1800" dirty="0"/>
              <a:t>                </a:t>
            </a:r>
            <a:r>
              <a:rPr lang="en-US" sz="1000" dirty="0" smtClean="0"/>
              <a:t>(Faraday) </a:t>
            </a:r>
            <a:r>
              <a:rPr lang="en-US" sz="1800" dirty="0" smtClean="0"/>
              <a:t>yield</a:t>
            </a:r>
            <a:r>
              <a:rPr lang="en-US" sz="1800" dirty="0"/>
              <a:t>: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914400" y="2971800"/>
          <a:ext cx="762000" cy="381000"/>
        </p:xfrm>
        <a:graphic>
          <a:graphicData uri="http://schemas.openxmlformats.org/presentationml/2006/ole">
            <p:oleObj spid="_x0000_s61442" name="Equation" r:id="rId6" imgW="838080" imgH="419040" progId="Equation.3">
              <p:embed/>
            </p:oleObj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3124200" y="2743200"/>
          <a:ext cx="2114550" cy="687388"/>
        </p:xfrm>
        <a:graphic>
          <a:graphicData uri="http://schemas.openxmlformats.org/presentationml/2006/ole">
            <p:oleObj spid="_x0000_s61443" name="Equation" r:id="rId7" imgW="1485720" imgH="482400" progId="Equation.3">
              <p:embed/>
            </p:oleObj>
          </a:graphicData>
        </a:graphic>
      </p:graphicFrame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5486400" y="2971800"/>
            <a:ext cx="685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353050" y="2681288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London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372100" y="3138488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surmise</a:t>
            </a: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6472238" y="2787650"/>
          <a:ext cx="1681162" cy="596900"/>
        </p:xfrm>
        <a:graphic>
          <a:graphicData uri="http://schemas.openxmlformats.org/presentationml/2006/ole">
            <p:oleObj spid="_x0000_s61444" name="Equation" r:id="rId8" imgW="1180800" imgH="419040" progId="Equation.3">
              <p:embed/>
            </p:oleObj>
          </a:graphicData>
        </a:graphic>
      </p:graphicFrame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6248400" y="3336925"/>
            <a:ext cx="2309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  <a:r>
              <a:rPr lang="en-US" sz="2000" baseline="30000"/>
              <a:t>nd</a:t>
            </a:r>
            <a:r>
              <a:rPr lang="en-US" sz="2000"/>
              <a:t> London Equation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6400800" y="2819400"/>
            <a:ext cx="18288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1371600" y="37338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3594" name="Group 42"/>
          <p:cNvGrpSpPr>
            <a:grpSpLocks/>
          </p:cNvGrpSpPr>
          <p:nvPr/>
        </p:nvGrpSpPr>
        <p:grpSpPr bwMode="auto">
          <a:xfrm>
            <a:off x="1295400" y="3886200"/>
            <a:ext cx="7086600" cy="2378075"/>
            <a:chOff x="816" y="2448"/>
            <a:chExt cx="4464" cy="1498"/>
          </a:xfrm>
        </p:grpSpPr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1392" y="2448"/>
              <a:ext cx="27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These equations yield the Meissner screening</a:t>
              </a:r>
            </a:p>
          </p:txBody>
        </p:sp>
        <p:graphicFrame>
          <p:nvGraphicFramePr>
            <p:cNvPr id="61445" name="Object 5"/>
            <p:cNvGraphicFramePr>
              <a:graphicFrameLocks noChangeAspect="1"/>
            </p:cNvGraphicFramePr>
            <p:nvPr/>
          </p:nvGraphicFramePr>
          <p:xfrm>
            <a:off x="816" y="3072"/>
            <a:ext cx="752" cy="388"/>
          </p:xfrm>
          <a:graphic>
            <a:graphicData uri="http://schemas.openxmlformats.org/presentationml/2006/ole">
              <p:oleObj spid="_x0000_s61445" name="Equation" r:id="rId9" imgW="838080" imgH="431640" progId="Equation.3">
                <p:embed/>
              </p:oleObj>
            </a:graphicData>
          </a:graphic>
        </p:graphicFrame>
        <p:graphicFrame>
          <p:nvGraphicFramePr>
            <p:cNvPr id="61446" name="Object 6"/>
            <p:cNvGraphicFramePr>
              <a:graphicFrameLocks noChangeAspect="1"/>
            </p:cNvGraphicFramePr>
            <p:nvPr/>
          </p:nvGraphicFramePr>
          <p:xfrm>
            <a:off x="2832" y="3120"/>
            <a:ext cx="752" cy="228"/>
          </p:xfrm>
          <a:graphic>
            <a:graphicData uri="http://schemas.openxmlformats.org/presentationml/2006/ole">
              <p:oleObj spid="_x0000_s61446" name="Equation" r:id="rId10" imgW="838080" imgH="253800" progId="Equation.3">
                <p:embed/>
              </p:oleObj>
            </a:graphicData>
          </a:graphic>
        </p:graphicFrame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 flipV="1">
              <a:off x="2544" y="2784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>
              <a:off x="1056" y="3648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>
              <a:off x="1968" y="3072"/>
              <a:ext cx="576" cy="0"/>
            </a:xfrm>
            <a:prstGeom prst="line">
              <a:avLst/>
            </a:prstGeom>
            <a:noFill/>
            <a:ln w="28575">
              <a:solidFill>
                <a:srgbClr val="66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Arc 28"/>
            <p:cNvSpPr>
              <a:spLocks/>
            </p:cNvSpPr>
            <p:nvPr/>
          </p:nvSpPr>
          <p:spPr bwMode="auto">
            <a:xfrm flipH="1" flipV="1">
              <a:off x="2544" y="3048"/>
              <a:ext cx="1248" cy="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66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47" name="Object 7"/>
            <p:cNvGraphicFramePr>
              <a:graphicFrameLocks noChangeAspect="1"/>
            </p:cNvGraphicFramePr>
            <p:nvPr/>
          </p:nvGraphicFramePr>
          <p:xfrm>
            <a:off x="2572" y="2694"/>
            <a:ext cx="308" cy="216"/>
          </p:xfrm>
          <a:graphic>
            <a:graphicData uri="http://schemas.openxmlformats.org/presentationml/2006/ole">
              <p:oleObj spid="_x0000_s61447" name="Equation" r:id="rId11" imgW="342720" imgH="241200" progId="Equation.3">
                <p:embed/>
              </p:oleObj>
            </a:graphicData>
          </a:graphic>
        </p:graphicFrame>
        <p:graphicFrame>
          <p:nvGraphicFramePr>
            <p:cNvPr id="61448" name="Object 8"/>
            <p:cNvGraphicFramePr>
              <a:graphicFrameLocks noChangeAspect="1"/>
            </p:cNvGraphicFramePr>
            <p:nvPr/>
          </p:nvGraphicFramePr>
          <p:xfrm>
            <a:off x="3916" y="3483"/>
            <a:ext cx="115" cy="114"/>
          </p:xfrm>
          <a:graphic>
            <a:graphicData uri="http://schemas.openxmlformats.org/presentationml/2006/ole">
              <p:oleObj spid="_x0000_s61448" name="Equation" r:id="rId12" imgW="126720" imgH="126720" progId="Equation.3">
                <p:embed/>
              </p:oleObj>
            </a:graphicData>
          </a:graphic>
        </p:graphicFrame>
        <p:sp>
          <p:nvSpPr>
            <p:cNvPr id="23585" name="Text Box 33"/>
            <p:cNvSpPr txBox="1">
              <a:spLocks noChangeArrowheads="1"/>
            </p:cNvSpPr>
            <p:nvPr/>
          </p:nvSpPr>
          <p:spPr bwMode="auto">
            <a:xfrm>
              <a:off x="1718" y="2808"/>
              <a:ext cx="5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vacuum</a:t>
              </a:r>
            </a:p>
          </p:txBody>
        </p:sp>
        <p:sp>
          <p:nvSpPr>
            <p:cNvPr id="23586" name="Text Box 34"/>
            <p:cNvSpPr txBox="1">
              <a:spLocks noChangeArrowheads="1"/>
            </p:cNvSpPr>
            <p:nvPr/>
          </p:nvSpPr>
          <p:spPr bwMode="auto">
            <a:xfrm>
              <a:off x="2932" y="2817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superconductor</a:t>
              </a:r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2544" y="343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Text Box 36"/>
            <p:cNvSpPr txBox="1">
              <a:spLocks noChangeArrowheads="1"/>
            </p:cNvSpPr>
            <p:nvPr/>
          </p:nvSpPr>
          <p:spPr bwMode="auto">
            <a:xfrm>
              <a:off x="2566" y="3374"/>
              <a:ext cx="2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baseline="-25000">
                  <a:solidFill>
                    <a:srgbClr val="FF0000"/>
                  </a:solidFill>
                </a:rPr>
                <a:t>L</a:t>
              </a:r>
            </a:p>
          </p:txBody>
        </p:sp>
        <p:graphicFrame>
          <p:nvGraphicFramePr>
            <p:cNvPr id="61449" name="Object 9"/>
            <p:cNvGraphicFramePr>
              <a:graphicFrameLocks noChangeAspect="1"/>
            </p:cNvGraphicFramePr>
            <p:nvPr/>
          </p:nvGraphicFramePr>
          <p:xfrm>
            <a:off x="4260" y="2970"/>
            <a:ext cx="809" cy="433"/>
          </p:xfrm>
          <a:graphic>
            <a:graphicData uri="http://schemas.openxmlformats.org/presentationml/2006/ole">
              <p:oleObj spid="_x0000_s61449" name="Equation" r:id="rId13" imgW="901440" imgH="482400" progId="Equation.3">
                <p:embed/>
              </p:oleObj>
            </a:graphicData>
          </a:graphic>
        </p:graphicFrame>
        <p:sp>
          <p:nvSpPr>
            <p:cNvPr id="23590" name="Rectangle 38"/>
            <p:cNvSpPr>
              <a:spLocks noChangeArrowheads="1"/>
            </p:cNvSpPr>
            <p:nvPr/>
          </p:nvSpPr>
          <p:spPr bwMode="auto">
            <a:xfrm>
              <a:off x="4224" y="2928"/>
              <a:ext cx="864" cy="48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Text Box 39"/>
            <p:cNvSpPr txBox="1">
              <a:spLocks noChangeArrowheads="1"/>
            </p:cNvSpPr>
            <p:nvPr/>
          </p:nvSpPr>
          <p:spPr bwMode="auto">
            <a:xfrm>
              <a:off x="4041" y="3696"/>
              <a:ext cx="12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Symbol" pitchFamily="18" charset="2"/>
                </a:rPr>
                <a:t>l</a:t>
              </a:r>
              <a:r>
                <a:rPr lang="en-US" sz="2000" baseline="-25000"/>
                <a:t>L</a:t>
              </a:r>
              <a:r>
                <a:rPr lang="en-US" sz="2000"/>
                <a:t> ~ 20 – 200 nm</a:t>
              </a:r>
            </a:p>
          </p:txBody>
        </p:sp>
        <p:sp>
          <p:nvSpPr>
            <p:cNvPr id="23592" name="Text Box 40"/>
            <p:cNvSpPr txBox="1">
              <a:spLocks noChangeArrowheads="1"/>
            </p:cNvSpPr>
            <p:nvPr/>
          </p:nvSpPr>
          <p:spPr bwMode="auto">
            <a:xfrm>
              <a:off x="886" y="3696"/>
              <a:ext cx="22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Symbol" pitchFamily="18" charset="2"/>
                </a:rPr>
                <a:t>l</a:t>
              </a:r>
              <a:r>
                <a:rPr lang="en-US" sz="1800" baseline="-25000"/>
                <a:t>L</a:t>
              </a:r>
              <a:r>
                <a:rPr lang="en-US" sz="1800"/>
                <a:t> is frequency independent (</a:t>
              </a:r>
              <a:r>
                <a:rPr lang="en-US" sz="1800">
                  <a:latin typeface="Symbol" pitchFamily="18" charset="2"/>
                </a:rPr>
                <a:t>w</a:t>
              </a:r>
              <a:r>
                <a:rPr lang="en-US" sz="1800"/>
                <a:t> &lt; 2</a:t>
              </a:r>
              <a:r>
                <a:rPr lang="en-US" sz="1800">
                  <a:latin typeface="Symbol" pitchFamily="18" charset="2"/>
                </a:rPr>
                <a:t>D</a:t>
              </a:r>
              <a:r>
                <a:rPr lang="en-US" sz="180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0" grpId="0" animBg="1"/>
      <p:bldP spid="23563" grpId="0" animBg="1"/>
      <p:bldP spid="23564" grpId="0"/>
      <p:bldP spid="23567" grpId="0" animBg="1"/>
      <p:bldP spid="23568" grpId="0"/>
      <p:bldP spid="23569" grpId="0"/>
      <p:bldP spid="23571" grpId="0"/>
      <p:bldP spid="23572" grpId="0" animBg="1"/>
      <p:bldP spid="235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graphicFrame>
        <p:nvGraphicFramePr>
          <p:cNvPr id="62464" name="Object 3072"/>
          <p:cNvGraphicFramePr>
            <a:graphicFrameLocks noChangeAspect="1"/>
          </p:cNvGraphicFramePr>
          <p:nvPr/>
        </p:nvGraphicFramePr>
        <p:xfrm>
          <a:off x="1828800" y="1676400"/>
          <a:ext cx="5029200" cy="1639888"/>
        </p:xfrm>
        <a:graphic>
          <a:graphicData uri="http://schemas.openxmlformats.org/presentationml/2006/ole">
            <p:oleObj spid="_x0000_s62464" name="Equation" r:id="rId3" imgW="2882880" imgH="939600" progId="Equation.3">
              <p:embed/>
            </p:oleObj>
          </a:graphicData>
        </a:graphic>
      </p:graphicFrame>
      <p:sp>
        <p:nvSpPr>
          <p:cNvPr id="45059" name="Text Box 3075"/>
          <p:cNvSpPr txBox="1">
            <a:spLocks noChangeArrowheads="1"/>
          </p:cNvSpPr>
          <p:nvPr/>
        </p:nvSpPr>
        <p:spPr bwMode="auto">
          <a:xfrm>
            <a:off x="2730500" y="166688"/>
            <a:ext cx="4232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The London Equations </a:t>
            </a:r>
            <a:r>
              <a:rPr lang="en-US" sz="1400"/>
              <a:t>continued</a:t>
            </a:r>
          </a:p>
        </p:txBody>
      </p:sp>
      <p:sp>
        <p:nvSpPr>
          <p:cNvPr id="45060" name="Text Box 3076"/>
          <p:cNvSpPr txBox="1">
            <a:spLocks noChangeArrowheads="1"/>
          </p:cNvSpPr>
          <p:nvPr/>
        </p:nvSpPr>
        <p:spPr bwMode="auto">
          <a:xfrm>
            <a:off x="2249488" y="1219200"/>
            <a:ext cx="1865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Normal metal</a:t>
            </a:r>
          </a:p>
        </p:txBody>
      </p:sp>
      <p:sp>
        <p:nvSpPr>
          <p:cNvPr id="45061" name="Text Box 3077"/>
          <p:cNvSpPr txBox="1">
            <a:spLocks noChangeArrowheads="1"/>
          </p:cNvSpPr>
          <p:nvPr/>
        </p:nvSpPr>
        <p:spPr bwMode="auto">
          <a:xfrm>
            <a:off x="4897438" y="1219200"/>
            <a:ext cx="211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Superconductor</a:t>
            </a:r>
          </a:p>
        </p:txBody>
      </p:sp>
      <p:sp>
        <p:nvSpPr>
          <p:cNvPr id="45062" name="Line 3078"/>
          <p:cNvSpPr>
            <a:spLocks noChangeShapeType="1"/>
          </p:cNvSpPr>
          <p:nvPr/>
        </p:nvSpPr>
        <p:spPr bwMode="auto">
          <a:xfrm>
            <a:off x="4648200" y="1066800"/>
            <a:ext cx="0" cy="2286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3" name="Text Box 3079"/>
          <p:cNvSpPr txBox="1">
            <a:spLocks noChangeArrowheads="1"/>
          </p:cNvSpPr>
          <p:nvPr/>
        </p:nvSpPr>
        <p:spPr bwMode="auto">
          <a:xfrm>
            <a:off x="7069138" y="2663825"/>
            <a:ext cx="20462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B</a:t>
            </a:r>
            <a:r>
              <a:rPr lang="en-US" sz="1800"/>
              <a:t> is the source of J</a:t>
            </a:r>
            <a:r>
              <a:rPr lang="en-US" sz="1800" baseline="-25000"/>
              <a:t>s</a:t>
            </a:r>
            <a:r>
              <a:rPr lang="en-US" sz="1800"/>
              <a:t>,</a:t>
            </a:r>
          </a:p>
          <a:p>
            <a:r>
              <a:rPr lang="en-US" sz="1800"/>
              <a:t>spontaneous flux</a:t>
            </a:r>
          </a:p>
          <a:p>
            <a:r>
              <a:rPr lang="en-US" sz="1800"/>
              <a:t>exclusion</a:t>
            </a:r>
          </a:p>
        </p:txBody>
      </p:sp>
      <p:sp>
        <p:nvSpPr>
          <p:cNvPr id="45064" name="Text Box 3080"/>
          <p:cNvSpPr txBox="1">
            <a:spLocks noChangeArrowheads="1"/>
          </p:cNvSpPr>
          <p:nvPr/>
        </p:nvSpPr>
        <p:spPr bwMode="auto">
          <a:xfrm>
            <a:off x="228600" y="1905000"/>
            <a:ext cx="200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E</a:t>
            </a:r>
            <a:r>
              <a:rPr lang="en-US" sz="1800"/>
              <a:t> is the source of J</a:t>
            </a:r>
            <a:r>
              <a:rPr lang="en-US" sz="1800" baseline="-25000"/>
              <a:t>n</a:t>
            </a:r>
          </a:p>
        </p:txBody>
      </p:sp>
      <p:sp>
        <p:nvSpPr>
          <p:cNvPr id="45065" name="Text Box 3081"/>
          <p:cNvSpPr txBox="1">
            <a:spLocks noChangeArrowheads="1"/>
          </p:cNvSpPr>
          <p:nvPr/>
        </p:nvSpPr>
        <p:spPr bwMode="auto">
          <a:xfrm>
            <a:off x="6864350" y="1905000"/>
            <a:ext cx="2327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E</a:t>
            </a:r>
            <a:r>
              <a:rPr lang="en-US" sz="1800"/>
              <a:t>=0: J</a:t>
            </a:r>
            <a:r>
              <a:rPr lang="en-US" sz="1800" baseline="-25000"/>
              <a:t>s</a:t>
            </a:r>
            <a:r>
              <a:rPr lang="en-US" sz="1800"/>
              <a:t> goes on forever</a:t>
            </a:r>
            <a:endParaRPr lang="en-US" sz="1800" baseline="-25000"/>
          </a:p>
        </p:txBody>
      </p:sp>
      <p:sp>
        <p:nvSpPr>
          <p:cNvPr id="45066" name="Line 3082"/>
          <p:cNvSpPr>
            <a:spLocks noChangeShapeType="1"/>
          </p:cNvSpPr>
          <p:nvPr/>
        </p:nvSpPr>
        <p:spPr bwMode="auto">
          <a:xfrm>
            <a:off x="1828800" y="1676400"/>
            <a:ext cx="533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7" name="Text Box 3083"/>
          <p:cNvSpPr txBox="1">
            <a:spLocks noChangeArrowheads="1"/>
          </p:cNvSpPr>
          <p:nvPr/>
        </p:nvSpPr>
        <p:spPr bwMode="auto">
          <a:xfrm>
            <a:off x="228600" y="2681288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Lenz’s Law</a:t>
            </a:r>
            <a:endParaRPr lang="en-US" sz="1800" baseline="-25000"/>
          </a:p>
        </p:txBody>
      </p:sp>
      <p:sp>
        <p:nvSpPr>
          <p:cNvPr id="45068" name="Text Box 3084"/>
          <p:cNvSpPr txBox="1">
            <a:spLocks noChangeArrowheads="1"/>
          </p:cNvSpPr>
          <p:nvPr/>
        </p:nvSpPr>
        <p:spPr bwMode="auto">
          <a:xfrm>
            <a:off x="685800" y="4205288"/>
            <a:ext cx="7729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  <a:r>
              <a:rPr lang="en-US" sz="2000" baseline="30000"/>
              <a:t>st</a:t>
            </a:r>
            <a:r>
              <a:rPr lang="en-US" sz="2000"/>
              <a:t> London Equation </a:t>
            </a:r>
            <a:r>
              <a:rPr lang="en-US" sz="1800">
                <a:sym typeface="ZapfDingbats" pitchFamily="82" charset="2"/>
              </a:rPr>
              <a:t></a:t>
            </a:r>
            <a:r>
              <a:rPr lang="en-US" sz="2000"/>
              <a:t> </a:t>
            </a:r>
            <a:r>
              <a:rPr lang="en-US" sz="2000" b="1"/>
              <a:t>E </a:t>
            </a:r>
            <a:r>
              <a:rPr lang="en-US" sz="2000"/>
              <a:t>is required to maintain an ac current in a SC</a:t>
            </a:r>
          </a:p>
          <a:p>
            <a:r>
              <a:rPr lang="en-US" sz="2000"/>
              <a:t>Cooper pair has finite inertia </a:t>
            </a:r>
            <a:r>
              <a:rPr lang="en-US" sz="1800">
                <a:sym typeface="ZapfDingbats" pitchFamily="82" charset="2"/>
              </a:rPr>
              <a:t> </a:t>
            </a:r>
            <a:r>
              <a:rPr lang="en-US" sz="2000">
                <a:sym typeface="ZapfDingbats" pitchFamily="82" charset="2"/>
              </a:rPr>
              <a:t>QPs</a:t>
            </a:r>
            <a:r>
              <a:rPr lang="en-US" sz="1800">
                <a:sym typeface="ZapfDingbats" pitchFamily="82" charset="2"/>
              </a:rPr>
              <a:t> </a:t>
            </a:r>
            <a:r>
              <a:rPr lang="en-US" sz="2000">
                <a:sym typeface="ZapfDingbats" pitchFamily="82" charset="2"/>
              </a:rPr>
              <a:t>are accelerated and dissipation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897063" y="66675"/>
            <a:ext cx="50371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BCS Microwave Electrodynamics</a:t>
            </a:r>
          </a:p>
          <a:p>
            <a:pPr algn="ctr"/>
            <a:r>
              <a:rPr lang="en-US" sz="1400"/>
              <a:t>Low Microwave Dissipation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69925" y="776288"/>
            <a:ext cx="5458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Full energy gap </a:t>
            </a:r>
            <a:r>
              <a:rPr lang="en-US" sz="2000" dirty="0" smtClean="0"/>
              <a:t>→ </a:t>
            </a:r>
            <a:r>
              <a:rPr lang="en-US" sz="2000" dirty="0"/>
              <a:t>R</a:t>
            </a:r>
            <a:r>
              <a:rPr lang="en-US" sz="2000" baseline="-25000" dirty="0"/>
              <a:t>s</a:t>
            </a:r>
            <a:r>
              <a:rPr lang="en-US" sz="2000" dirty="0"/>
              <a:t> can be made arbitrarily small</a:t>
            </a:r>
          </a:p>
        </p:txBody>
      </p:sp>
      <p:graphicFrame>
        <p:nvGraphicFramePr>
          <p:cNvPr id="63488" name="Object 1024"/>
          <p:cNvGraphicFramePr>
            <a:graphicFrameLocks noChangeAspect="1"/>
          </p:cNvGraphicFramePr>
          <p:nvPr/>
        </p:nvGraphicFramePr>
        <p:xfrm>
          <a:off x="1600200" y="1295400"/>
          <a:ext cx="1905000" cy="552450"/>
        </p:xfrm>
        <a:graphic>
          <a:graphicData uri="http://schemas.openxmlformats.org/presentationml/2006/ole">
            <p:oleObj spid="_x0000_s63488" name="Equation" r:id="rId3" imgW="876240" imgH="253800" progId="Equation.3">
              <p:embed/>
            </p:oleObj>
          </a:graphicData>
        </a:graphic>
      </p:graphicFrame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65525" y="1263650"/>
            <a:ext cx="168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for T &lt; T</a:t>
            </a:r>
            <a:r>
              <a:rPr lang="en-US" sz="1800" baseline="-25000"/>
              <a:t>c</a:t>
            </a:r>
            <a:r>
              <a:rPr lang="en-US" sz="1800"/>
              <a:t>/3 in a</a:t>
            </a:r>
          </a:p>
          <a:p>
            <a:r>
              <a:rPr lang="en-US" sz="1800"/>
              <a:t>fully-gapped SC</a:t>
            </a:r>
          </a:p>
        </p:txBody>
      </p:sp>
      <p:pic>
        <p:nvPicPr>
          <p:cNvPr id="29703" name="Picture 7" descr="C:\Users\Papa\latest\asc2000\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76400"/>
            <a:ext cx="3717925" cy="4013200"/>
          </a:xfrm>
          <a:prstGeom prst="rect">
            <a:avLst/>
          </a:prstGeom>
          <a:noFill/>
        </p:spPr>
      </p:pic>
      <p:graphicFrame>
        <p:nvGraphicFramePr>
          <p:cNvPr id="63489" name="Object 1025"/>
          <p:cNvGraphicFramePr>
            <a:graphicFrameLocks noChangeAspect="1"/>
          </p:cNvGraphicFramePr>
          <p:nvPr/>
        </p:nvGraphicFramePr>
        <p:xfrm>
          <a:off x="393700" y="2057400"/>
          <a:ext cx="2595563" cy="449263"/>
        </p:xfrm>
        <a:graphic>
          <a:graphicData uri="http://schemas.openxmlformats.org/presentationml/2006/ole">
            <p:oleObj spid="_x0000_s63489" name="Equation" r:id="rId5" imgW="1396800" imgH="241200" progId="Equation.3">
              <p:embed/>
            </p:oleObj>
          </a:graphicData>
        </a:graphic>
      </p:graphicFrame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04800" y="2616200"/>
            <a:ext cx="3370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</a:t>
            </a:r>
            <a:r>
              <a:rPr lang="en-US" sz="1800" baseline="-25000"/>
              <a:t>s,residual</a:t>
            </a:r>
            <a:r>
              <a:rPr lang="en-US" sz="1800"/>
              <a:t> ~ 10</a:t>
            </a:r>
            <a:r>
              <a:rPr lang="en-US" sz="1800" baseline="30000"/>
              <a:t>-9</a:t>
            </a:r>
            <a:r>
              <a:rPr lang="en-US" sz="1800"/>
              <a:t> </a:t>
            </a:r>
            <a:r>
              <a:rPr lang="en-US" sz="1800">
                <a:latin typeface="Symbol" pitchFamily="18" charset="2"/>
              </a:rPr>
              <a:t>W</a:t>
            </a:r>
            <a:r>
              <a:rPr lang="en-US" sz="1800"/>
              <a:t> at 1.5 GHz in Nb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7162800" y="5867400"/>
            <a:ext cx="1414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M. Hein, Wuppertal</a:t>
            </a: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3962400" y="2209800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Filled</a:t>
            </a:r>
          </a:p>
          <a:p>
            <a:pPr algn="ctr"/>
            <a:r>
              <a:rPr lang="en-US" sz="1400"/>
              <a:t>Fermi</a:t>
            </a:r>
          </a:p>
          <a:p>
            <a:pPr algn="ctr"/>
            <a:r>
              <a:rPr lang="en-US" sz="1400"/>
              <a:t>Sea</a:t>
            </a:r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3886200" y="2132013"/>
            <a:ext cx="914400" cy="838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3800475" y="227647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4010025" y="2386013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3490913" y="2005013"/>
            <a:ext cx="382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Symbol" pitchFamily="18" charset="2"/>
              </a:rPr>
              <a:t>D</a:t>
            </a:r>
            <a:r>
              <a:rPr lang="en-US" sz="1800" baseline="-25000"/>
              <a:t>s</a:t>
            </a:r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4648200" y="25590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4791075" y="2311400"/>
            <a:ext cx="292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x</a:t>
            </a:r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 flipV="1">
            <a:off x="4343400" y="200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4318000" y="1905000"/>
            <a:ext cx="292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y</a:t>
            </a:r>
          </a:p>
        </p:txBody>
      </p:sp>
      <p:grpSp>
        <p:nvGrpSpPr>
          <p:cNvPr id="29741" name="Group 45"/>
          <p:cNvGrpSpPr>
            <a:grpSpLocks/>
          </p:cNvGrpSpPr>
          <p:nvPr/>
        </p:nvGrpSpPr>
        <p:grpSpPr bwMode="auto">
          <a:xfrm>
            <a:off x="304800" y="3200400"/>
            <a:ext cx="5000625" cy="2906713"/>
            <a:chOff x="192" y="2016"/>
            <a:chExt cx="3150" cy="1831"/>
          </a:xfrm>
        </p:grpSpPr>
        <p:sp>
          <p:nvSpPr>
            <p:cNvPr id="29728" name="Oval 32"/>
            <p:cNvSpPr>
              <a:spLocks noChangeArrowheads="1"/>
            </p:cNvSpPr>
            <p:nvPr/>
          </p:nvSpPr>
          <p:spPr bwMode="auto">
            <a:xfrm>
              <a:off x="2457" y="2397"/>
              <a:ext cx="576" cy="3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Oval 30"/>
            <p:cNvSpPr>
              <a:spLocks noChangeArrowheads="1"/>
            </p:cNvSpPr>
            <p:nvPr/>
          </p:nvSpPr>
          <p:spPr bwMode="auto">
            <a:xfrm>
              <a:off x="2526" y="2307"/>
              <a:ext cx="450" cy="52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192" y="2178"/>
              <a:ext cx="209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HTS materials have nodes in</a:t>
              </a:r>
            </a:p>
            <a:p>
              <a:r>
                <a:rPr lang="en-US" sz="1800"/>
                <a:t>the energy gap.  This leads</a:t>
              </a:r>
            </a:p>
            <a:p>
              <a:r>
                <a:rPr lang="en-US" sz="1800"/>
                <a:t>to power-law behavior of</a:t>
              </a:r>
            </a:p>
            <a:p>
              <a:r>
                <a:rPr lang="en-US" sz="1800">
                  <a:latin typeface="Symbol" pitchFamily="18" charset="2"/>
                </a:rPr>
                <a:t>l</a:t>
              </a:r>
              <a:r>
                <a:rPr lang="en-US" sz="1800"/>
                <a:t>(T) and R</a:t>
              </a:r>
              <a:r>
                <a:rPr lang="en-US" sz="1800" baseline="-25000"/>
                <a:t>s</a:t>
              </a:r>
              <a:r>
                <a:rPr lang="en-US" sz="1800"/>
                <a:t>(T) and </a:t>
              </a:r>
              <a:r>
                <a:rPr lang="en-US" sz="1800" u="sng"/>
                <a:t>residual losses</a:t>
              </a:r>
            </a:p>
          </p:txBody>
        </p:sp>
        <p:graphicFrame>
          <p:nvGraphicFramePr>
            <p:cNvPr id="63490" name="Object 1026"/>
            <p:cNvGraphicFramePr>
              <a:graphicFrameLocks noChangeAspect="1"/>
            </p:cNvGraphicFramePr>
            <p:nvPr/>
          </p:nvGraphicFramePr>
          <p:xfrm>
            <a:off x="713" y="3078"/>
            <a:ext cx="1255" cy="250"/>
          </p:xfrm>
          <a:graphic>
            <a:graphicData uri="http://schemas.openxmlformats.org/presentationml/2006/ole">
              <p:oleObj spid="_x0000_s63490" name="Equation" r:id="rId6" imgW="1079280" imgH="215640" progId="Equation.3">
                <p:embed/>
              </p:oleObj>
            </a:graphicData>
          </a:graphic>
        </p:graphicFrame>
        <p:graphicFrame>
          <p:nvGraphicFramePr>
            <p:cNvPr id="63491" name="Object 1027"/>
            <p:cNvGraphicFramePr>
              <a:graphicFrameLocks noChangeAspect="1"/>
            </p:cNvGraphicFramePr>
            <p:nvPr/>
          </p:nvGraphicFramePr>
          <p:xfrm>
            <a:off x="713" y="3349"/>
            <a:ext cx="1384" cy="289"/>
          </p:xfrm>
          <a:graphic>
            <a:graphicData uri="http://schemas.openxmlformats.org/presentationml/2006/ole">
              <p:oleObj spid="_x0000_s63491" name="Equation" r:id="rId7" imgW="1155600" imgH="241200" progId="Equation.3">
                <p:embed/>
              </p:oleObj>
            </a:graphicData>
          </a:graphic>
        </p:graphicFrame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672" y="3616"/>
              <a:ext cx="26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R</a:t>
              </a:r>
              <a:r>
                <a:rPr lang="en-US" sz="1800" baseline="-25000"/>
                <a:t>s,residual</a:t>
              </a:r>
              <a:r>
                <a:rPr lang="en-US" sz="1800"/>
                <a:t> ~ 10</a:t>
              </a:r>
              <a:r>
                <a:rPr lang="en-US" sz="1800" baseline="30000"/>
                <a:t>-5</a:t>
              </a:r>
              <a:r>
                <a:rPr lang="en-US" sz="1800"/>
                <a:t> </a:t>
              </a:r>
              <a:r>
                <a:rPr lang="en-US" sz="1800">
                  <a:latin typeface="Symbol" pitchFamily="18" charset="2"/>
                </a:rPr>
                <a:t>W</a:t>
              </a:r>
              <a:r>
                <a:rPr lang="en-US" sz="1800"/>
                <a:t> at 10 GHz in YBa</a:t>
              </a:r>
              <a:r>
                <a:rPr lang="en-US" sz="1800" baseline="-25000"/>
                <a:t>2</a:t>
              </a:r>
              <a:r>
                <a:rPr lang="en-US" sz="1800"/>
                <a:t>Cu</a:t>
              </a:r>
              <a:r>
                <a:rPr lang="en-US" sz="1800" baseline="-25000"/>
                <a:t>3</a:t>
              </a:r>
              <a:r>
                <a:rPr lang="en-US" sz="1800"/>
                <a:t>O</a:t>
              </a:r>
              <a:r>
                <a:rPr lang="en-US" sz="1800" baseline="-25000"/>
                <a:t>7-</a:t>
              </a:r>
              <a:r>
                <a:rPr lang="en-US" sz="1800" baseline="-25000">
                  <a:latin typeface="Symbol" pitchFamily="18" charset="2"/>
                </a:rPr>
                <a:t>d</a:t>
              </a:r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384" y="2016"/>
              <a:ext cx="172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Oval 23"/>
            <p:cNvSpPr>
              <a:spLocks noChangeArrowheads="1"/>
            </p:cNvSpPr>
            <p:nvPr/>
          </p:nvSpPr>
          <p:spPr bwMode="auto">
            <a:xfrm>
              <a:off x="2505" y="2353"/>
              <a:ext cx="480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Filled</a:t>
              </a:r>
            </a:p>
            <a:p>
              <a:pPr algn="ctr"/>
              <a:r>
                <a:rPr lang="en-US" sz="1400"/>
                <a:t>Fermi</a:t>
              </a:r>
            </a:p>
            <a:p>
              <a:pPr algn="ctr"/>
              <a:r>
                <a:rPr lang="en-US" sz="1400"/>
                <a:t>Sea</a:t>
              </a:r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>
              <a:off x="2355" y="255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>
              <a:off x="2502" y="256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Text Box 27"/>
            <p:cNvSpPr txBox="1">
              <a:spLocks noChangeArrowheads="1"/>
            </p:cNvSpPr>
            <p:nvPr/>
          </p:nvSpPr>
          <p:spPr bwMode="auto">
            <a:xfrm>
              <a:off x="2256" y="2313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Symbol" pitchFamily="18" charset="2"/>
                </a:rPr>
                <a:t>D</a:t>
              </a:r>
              <a:r>
                <a:rPr lang="en-US" sz="1800" baseline="-25000"/>
                <a:t>d</a:t>
              </a:r>
            </a:p>
          </p:txBody>
        </p:sp>
        <p:sp>
          <p:nvSpPr>
            <p:cNvPr id="29729" name="Text Box 33"/>
            <p:cNvSpPr txBox="1">
              <a:spLocks noChangeArrowheads="1"/>
            </p:cNvSpPr>
            <p:nvPr/>
          </p:nvSpPr>
          <p:spPr bwMode="auto">
            <a:xfrm>
              <a:off x="2304" y="2064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node</a:t>
              </a:r>
              <a:endParaRPr lang="en-US" sz="1800" baseline="-25000"/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>
              <a:off x="2448" y="225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>
              <a:off x="2928" y="25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Text Box 40"/>
            <p:cNvSpPr txBox="1">
              <a:spLocks noChangeArrowheads="1"/>
            </p:cNvSpPr>
            <p:nvPr/>
          </p:nvSpPr>
          <p:spPr bwMode="auto">
            <a:xfrm>
              <a:off x="3018" y="2412"/>
              <a:ext cx="1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k</a:t>
              </a:r>
              <a:r>
                <a:rPr lang="en-US" sz="1000" baseline="-25000"/>
                <a:t>x</a:t>
              </a:r>
            </a:p>
          </p:txBody>
        </p:sp>
        <p:sp>
          <p:nvSpPr>
            <p:cNvPr id="29739" name="Line 43"/>
            <p:cNvSpPr>
              <a:spLocks noChangeShapeType="1"/>
            </p:cNvSpPr>
            <p:nvPr/>
          </p:nvSpPr>
          <p:spPr bwMode="auto">
            <a:xfrm flipV="1">
              <a:off x="2752" y="22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Text Box 44"/>
            <p:cNvSpPr txBox="1">
              <a:spLocks noChangeArrowheads="1"/>
            </p:cNvSpPr>
            <p:nvPr/>
          </p:nvSpPr>
          <p:spPr bwMode="auto">
            <a:xfrm>
              <a:off x="2736" y="2160"/>
              <a:ext cx="1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k</a:t>
              </a:r>
              <a:r>
                <a:rPr lang="en-US" sz="1000" baseline="-25000"/>
                <a:t>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38914" name="Picture 2" descr="C:\Users\Papa\latest\asc2000\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388" y="1816100"/>
            <a:ext cx="3960812" cy="3962400"/>
          </a:xfrm>
          <a:prstGeom prst="rect">
            <a:avLst/>
          </a:prstGeom>
          <a:noFill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914400" y="90488"/>
            <a:ext cx="728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Nonlinear Surface Impedance of Superconductors</a:t>
            </a:r>
          </a:p>
        </p:txBody>
      </p:sp>
      <p:pic>
        <p:nvPicPr>
          <p:cNvPr id="38916" name="Picture 4" descr="C:\Users\Papa\latest\asc2000\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92300"/>
            <a:ext cx="3960813" cy="3962400"/>
          </a:xfrm>
          <a:prstGeom prst="rect">
            <a:avLst/>
          </a:prstGeo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404938" y="2730500"/>
            <a:ext cx="2252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YBa</a:t>
            </a:r>
            <a:r>
              <a:rPr lang="en-US" sz="1200" baseline="-25000"/>
              <a:t>2</a:t>
            </a:r>
            <a:r>
              <a:rPr lang="en-US" sz="1200"/>
              <a:t>Cu</a:t>
            </a:r>
            <a:r>
              <a:rPr lang="en-US" sz="1200" baseline="-25000"/>
              <a:t>3</a:t>
            </a:r>
            <a:r>
              <a:rPr lang="en-US" sz="1200"/>
              <a:t>O</a:t>
            </a:r>
            <a:r>
              <a:rPr lang="en-US" sz="1200" baseline="-25000"/>
              <a:t>7-</a:t>
            </a:r>
            <a:r>
              <a:rPr lang="en-US" sz="1200" baseline="-25000">
                <a:latin typeface="Symbol" pitchFamily="18" charset="2"/>
              </a:rPr>
              <a:t>d</a:t>
            </a:r>
            <a:r>
              <a:rPr lang="en-US" sz="1200"/>
              <a:t> Thin Film </a:t>
            </a:r>
          </a:p>
          <a:p>
            <a:r>
              <a:rPr lang="en-US" sz="1200"/>
              <a:t>Made by Pulsed Laser Deposition</a:t>
            </a:r>
          </a:p>
          <a:p>
            <a:r>
              <a:rPr lang="en-US" sz="1200"/>
              <a:t>and sputtering</a:t>
            </a:r>
          </a:p>
          <a:p>
            <a:r>
              <a:rPr lang="en-US" sz="1200"/>
              <a:t>19 GHz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219200" y="822325"/>
            <a:ext cx="709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The surface resistance and reactance values depend on the rf current</a:t>
            </a:r>
          </a:p>
          <a:p>
            <a:pPr algn="ctr"/>
            <a:r>
              <a:rPr lang="en-US" sz="2000"/>
              <a:t>level flowing in the superconductor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400800" y="5943600"/>
            <a:ext cx="238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Data from M. Hein, Wuppertal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971800" y="5638800"/>
            <a:ext cx="324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Similar results for X</a:t>
            </a:r>
            <a:r>
              <a:rPr lang="en-US" baseline="-25000"/>
              <a:t>s</a:t>
            </a:r>
            <a:r>
              <a:rPr lang="en-US"/>
              <a:t>(B</a:t>
            </a:r>
            <a:r>
              <a:rPr lang="en-US" baseline="-25000"/>
              <a:t>s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33622" y="76200"/>
            <a:ext cx="7824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/>
              <a:t>How can </a:t>
            </a:r>
            <a:r>
              <a:rPr lang="en-US" sz="3200" dirty="0"/>
              <a:t>Superconductors </a:t>
            </a:r>
            <a:r>
              <a:rPr lang="en-US" sz="3200" dirty="0" smtClean="0"/>
              <a:t>become Nonlinear</a:t>
            </a:r>
            <a:r>
              <a:rPr lang="en-US" sz="3200" dirty="0"/>
              <a:t>?</a:t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1066800" y="1524000"/>
            <a:ext cx="3352800" cy="762000"/>
          </a:xfrm>
          <a:prstGeom prst="parallelogram">
            <a:avLst>
              <a:gd name="adj" fmla="val 11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066800" y="2514600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1066800" y="2286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3581400" y="2286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3581400" y="1752600"/>
            <a:ext cx="8382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4419600" y="1524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1600200" y="1517650"/>
            <a:ext cx="844550" cy="32385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144" y="204"/>
              </a:cxn>
              <a:cxn ang="0">
                <a:pos x="192" y="168"/>
              </a:cxn>
              <a:cxn ang="0">
                <a:pos x="264" y="124"/>
              </a:cxn>
              <a:cxn ang="0">
                <a:pos x="344" y="140"/>
              </a:cxn>
              <a:cxn ang="0">
                <a:pos x="412" y="136"/>
              </a:cxn>
              <a:cxn ang="0">
                <a:pos x="472" y="88"/>
              </a:cxn>
              <a:cxn ang="0">
                <a:pos x="500" y="56"/>
              </a:cxn>
              <a:cxn ang="0">
                <a:pos x="524" y="24"/>
              </a:cxn>
              <a:cxn ang="0">
                <a:pos x="532" y="0"/>
              </a:cxn>
            </a:cxnLst>
            <a:rect l="0" t="0" r="r" b="b"/>
            <a:pathLst>
              <a:path w="532" h="204">
                <a:moveTo>
                  <a:pt x="0" y="192"/>
                </a:moveTo>
                <a:cubicBezTo>
                  <a:pt x="47" y="201"/>
                  <a:pt x="96" y="199"/>
                  <a:pt x="144" y="204"/>
                </a:cubicBezTo>
                <a:cubicBezTo>
                  <a:pt x="173" y="198"/>
                  <a:pt x="175" y="194"/>
                  <a:pt x="192" y="168"/>
                </a:cubicBezTo>
                <a:cubicBezTo>
                  <a:pt x="199" y="158"/>
                  <a:pt x="248" y="129"/>
                  <a:pt x="264" y="124"/>
                </a:cubicBezTo>
                <a:cubicBezTo>
                  <a:pt x="291" y="128"/>
                  <a:pt x="318" y="131"/>
                  <a:pt x="344" y="140"/>
                </a:cubicBezTo>
                <a:cubicBezTo>
                  <a:pt x="367" y="139"/>
                  <a:pt x="389" y="138"/>
                  <a:pt x="412" y="136"/>
                </a:cubicBezTo>
                <a:cubicBezTo>
                  <a:pt x="439" y="133"/>
                  <a:pt x="452" y="101"/>
                  <a:pt x="472" y="88"/>
                </a:cubicBezTo>
                <a:cubicBezTo>
                  <a:pt x="477" y="72"/>
                  <a:pt x="486" y="65"/>
                  <a:pt x="500" y="56"/>
                </a:cubicBezTo>
                <a:cubicBezTo>
                  <a:pt x="509" y="42"/>
                  <a:pt x="510" y="34"/>
                  <a:pt x="524" y="24"/>
                </a:cubicBezTo>
                <a:cubicBezTo>
                  <a:pt x="527" y="16"/>
                  <a:pt x="532" y="0"/>
                  <a:pt x="532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1504950" y="1816100"/>
            <a:ext cx="527050" cy="476250"/>
          </a:xfrm>
          <a:custGeom>
            <a:avLst/>
            <a:gdLst/>
            <a:ahLst/>
            <a:cxnLst>
              <a:cxn ang="0">
                <a:pos x="16" y="300"/>
              </a:cxn>
              <a:cxn ang="0">
                <a:pos x="48" y="152"/>
              </a:cxn>
              <a:cxn ang="0">
                <a:pos x="68" y="132"/>
              </a:cxn>
              <a:cxn ang="0">
                <a:pos x="92" y="124"/>
              </a:cxn>
              <a:cxn ang="0">
                <a:pos x="288" y="144"/>
              </a:cxn>
              <a:cxn ang="0">
                <a:pos x="332" y="116"/>
              </a:cxn>
              <a:cxn ang="0">
                <a:pos x="256" y="20"/>
              </a:cxn>
              <a:cxn ang="0">
                <a:pos x="240" y="0"/>
              </a:cxn>
            </a:cxnLst>
            <a:rect l="0" t="0" r="r" b="b"/>
            <a:pathLst>
              <a:path w="332" h="300">
                <a:moveTo>
                  <a:pt x="16" y="300"/>
                </a:moveTo>
                <a:cubicBezTo>
                  <a:pt x="0" y="253"/>
                  <a:pt x="27" y="194"/>
                  <a:pt x="48" y="152"/>
                </a:cubicBezTo>
                <a:cubicBezTo>
                  <a:pt x="53" y="142"/>
                  <a:pt x="58" y="137"/>
                  <a:pt x="68" y="132"/>
                </a:cubicBezTo>
                <a:cubicBezTo>
                  <a:pt x="76" y="129"/>
                  <a:pt x="92" y="124"/>
                  <a:pt x="92" y="124"/>
                </a:cubicBezTo>
                <a:cubicBezTo>
                  <a:pt x="160" y="127"/>
                  <a:pt x="221" y="138"/>
                  <a:pt x="288" y="144"/>
                </a:cubicBezTo>
                <a:cubicBezTo>
                  <a:pt x="321" y="140"/>
                  <a:pt x="323" y="144"/>
                  <a:pt x="332" y="116"/>
                </a:cubicBezTo>
                <a:cubicBezTo>
                  <a:pt x="326" y="60"/>
                  <a:pt x="310" y="38"/>
                  <a:pt x="256" y="20"/>
                </a:cubicBezTo>
                <a:cubicBezTo>
                  <a:pt x="242" y="6"/>
                  <a:pt x="247" y="13"/>
                  <a:pt x="24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2032000" y="1797050"/>
            <a:ext cx="1955800" cy="277813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48" y="152"/>
              </a:cxn>
              <a:cxn ang="0">
                <a:pos x="72" y="160"/>
              </a:cxn>
              <a:cxn ang="0">
                <a:pos x="84" y="172"/>
              </a:cxn>
              <a:cxn ang="0">
                <a:pos x="148" y="140"/>
              </a:cxn>
              <a:cxn ang="0">
                <a:pos x="212" y="76"/>
              </a:cxn>
              <a:cxn ang="0">
                <a:pos x="256" y="44"/>
              </a:cxn>
              <a:cxn ang="0">
                <a:pos x="320" y="0"/>
              </a:cxn>
              <a:cxn ang="0">
                <a:pos x="340" y="24"/>
              </a:cxn>
              <a:cxn ang="0">
                <a:pos x="348" y="48"/>
              </a:cxn>
              <a:cxn ang="0">
                <a:pos x="352" y="148"/>
              </a:cxn>
              <a:cxn ang="0">
                <a:pos x="364" y="152"/>
              </a:cxn>
              <a:cxn ang="0">
                <a:pos x="416" y="148"/>
              </a:cxn>
              <a:cxn ang="0">
                <a:pos x="556" y="96"/>
              </a:cxn>
              <a:cxn ang="0">
                <a:pos x="576" y="124"/>
              </a:cxn>
              <a:cxn ang="0">
                <a:pos x="600" y="172"/>
              </a:cxn>
              <a:cxn ang="0">
                <a:pos x="708" y="128"/>
              </a:cxn>
              <a:cxn ang="0">
                <a:pos x="752" y="84"/>
              </a:cxn>
              <a:cxn ang="0">
                <a:pos x="852" y="32"/>
              </a:cxn>
              <a:cxn ang="0">
                <a:pos x="916" y="44"/>
              </a:cxn>
              <a:cxn ang="0">
                <a:pos x="964" y="80"/>
              </a:cxn>
              <a:cxn ang="0">
                <a:pos x="1052" y="72"/>
              </a:cxn>
              <a:cxn ang="0">
                <a:pos x="1076" y="52"/>
              </a:cxn>
              <a:cxn ang="0">
                <a:pos x="1140" y="24"/>
              </a:cxn>
              <a:cxn ang="0">
                <a:pos x="1220" y="40"/>
              </a:cxn>
              <a:cxn ang="0">
                <a:pos x="1232" y="76"/>
              </a:cxn>
            </a:cxnLst>
            <a:rect l="0" t="0" r="r" b="b"/>
            <a:pathLst>
              <a:path w="1232" h="175">
                <a:moveTo>
                  <a:pt x="0" y="132"/>
                </a:moveTo>
                <a:cubicBezTo>
                  <a:pt x="33" y="138"/>
                  <a:pt x="17" y="132"/>
                  <a:pt x="48" y="152"/>
                </a:cubicBezTo>
                <a:cubicBezTo>
                  <a:pt x="55" y="157"/>
                  <a:pt x="72" y="160"/>
                  <a:pt x="72" y="160"/>
                </a:cubicBezTo>
                <a:cubicBezTo>
                  <a:pt x="76" y="164"/>
                  <a:pt x="78" y="171"/>
                  <a:pt x="84" y="172"/>
                </a:cubicBezTo>
                <a:cubicBezTo>
                  <a:pt x="104" y="175"/>
                  <a:pt x="130" y="146"/>
                  <a:pt x="148" y="140"/>
                </a:cubicBezTo>
                <a:cubicBezTo>
                  <a:pt x="165" y="114"/>
                  <a:pt x="186" y="93"/>
                  <a:pt x="212" y="76"/>
                </a:cubicBezTo>
                <a:cubicBezTo>
                  <a:pt x="221" y="62"/>
                  <a:pt x="240" y="49"/>
                  <a:pt x="256" y="44"/>
                </a:cubicBezTo>
                <a:cubicBezTo>
                  <a:pt x="275" y="25"/>
                  <a:pt x="298" y="15"/>
                  <a:pt x="320" y="0"/>
                </a:cubicBezTo>
                <a:cubicBezTo>
                  <a:pt x="328" y="8"/>
                  <a:pt x="336" y="14"/>
                  <a:pt x="340" y="24"/>
                </a:cubicBezTo>
                <a:cubicBezTo>
                  <a:pt x="343" y="32"/>
                  <a:pt x="348" y="48"/>
                  <a:pt x="348" y="48"/>
                </a:cubicBezTo>
                <a:cubicBezTo>
                  <a:pt x="349" y="81"/>
                  <a:pt x="347" y="115"/>
                  <a:pt x="352" y="148"/>
                </a:cubicBezTo>
                <a:cubicBezTo>
                  <a:pt x="353" y="152"/>
                  <a:pt x="360" y="152"/>
                  <a:pt x="364" y="152"/>
                </a:cubicBezTo>
                <a:cubicBezTo>
                  <a:pt x="381" y="152"/>
                  <a:pt x="399" y="150"/>
                  <a:pt x="416" y="148"/>
                </a:cubicBezTo>
                <a:cubicBezTo>
                  <a:pt x="478" y="142"/>
                  <a:pt x="503" y="114"/>
                  <a:pt x="556" y="96"/>
                </a:cubicBezTo>
                <a:cubicBezTo>
                  <a:pt x="559" y="100"/>
                  <a:pt x="573" y="118"/>
                  <a:pt x="576" y="124"/>
                </a:cubicBezTo>
                <a:cubicBezTo>
                  <a:pt x="586" y="144"/>
                  <a:pt x="576" y="164"/>
                  <a:pt x="600" y="172"/>
                </a:cubicBezTo>
                <a:cubicBezTo>
                  <a:pt x="642" y="158"/>
                  <a:pt x="661" y="134"/>
                  <a:pt x="708" y="128"/>
                </a:cubicBezTo>
                <a:cubicBezTo>
                  <a:pt x="725" y="115"/>
                  <a:pt x="736" y="98"/>
                  <a:pt x="752" y="84"/>
                </a:cubicBezTo>
                <a:cubicBezTo>
                  <a:pt x="778" y="62"/>
                  <a:pt x="818" y="40"/>
                  <a:pt x="852" y="32"/>
                </a:cubicBezTo>
                <a:cubicBezTo>
                  <a:pt x="877" y="35"/>
                  <a:pt x="893" y="38"/>
                  <a:pt x="916" y="44"/>
                </a:cubicBezTo>
                <a:cubicBezTo>
                  <a:pt x="934" y="56"/>
                  <a:pt x="949" y="65"/>
                  <a:pt x="964" y="80"/>
                </a:cubicBezTo>
                <a:cubicBezTo>
                  <a:pt x="993" y="78"/>
                  <a:pt x="1026" y="85"/>
                  <a:pt x="1052" y="72"/>
                </a:cubicBezTo>
                <a:cubicBezTo>
                  <a:pt x="1078" y="59"/>
                  <a:pt x="1049" y="70"/>
                  <a:pt x="1076" y="52"/>
                </a:cubicBezTo>
                <a:cubicBezTo>
                  <a:pt x="1096" y="39"/>
                  <a:pt x="1117" y="30"/>
                  <a:pt x="1140" y="24"/>
                </a:cubicBezTo>
                <a:cubicBezTo>
                  <a:pt x="1173" y="27"/>
                  <a:pt x="1194" y="23"/>
                  <a:pt x="1220" y="40"/>
                </a:cubicBezTo>
                <a:cubicBezTo>
                  <a:pt x="1229" y="53"/>
                  <a:pt x="1232" y="60"/>
                  <a:pt x="1232" y="7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2476500" y="2038350"/>
            <a:ext cx="171450" cy="2413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44" y="88"/>
              </a:cxn>
              <a:cxn ang="0">
                <a:pos x="68" y="80"/>
              </a:cxn>
              <a:cxn ang="0">
                <a:pos x="80" y="76"/>
              </a:cxn>
              <a:cxn ang="0">
                <a:pos x="108" y="0"/>
              </a:cxn>
            </a:cxnLst>
            <a:rect l="0" t="0" r="r" b="b"/>
            <a:pathLst>
              <a:path w="108" h="152">
                <a:moveTo>
                  <a:pt x="0" y="152"/>
                </a:moveTo>
                <a:cubicBezTo>
                  <a:pt x="12" y="117"/>
                  <a:pt x="12" y="109"/>
                  <a:pt x="44" y="88"/>
                </a:cubicBezTo>
                <a:cubicBezTo>
                  <a:pt x="51" y="83"/>
                  <a:pt x="60" y="83"/>
                  <a:pt x="68" y="80"/>
                </a:cubicBezTo>
                <a:cubicBezTo>
                  <a:pt x="72" y="79"/>
                  <a:pt x="80" y="76"/>
                  <a:pt x="80" y="76"/>
                </a:cubicBezTo>
                <a:cubicBezTo>
                  <a:pt x="91" y="60"/>
                  <a:pt x="108" y="19"/>
                  <a:pt x="108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2565400" y="1522413"/>
            <a:ext cx="592138" cy="300037"/>
          </a:xfrm>
          <a:custGeom>
            <a:avLst/>
            <a:gdLst/>
            <a:ahLst/>
            <a:cxnLst>
              <a:cxn ang="0">
                <a:pos x="0" y="189"/>
              </a:cxn>
              <a:cxn ang="0">
                <a:pos x="52" y="181"/>
              </a:cxn>
              <a:cxn ang="0">
                <a:pos x="76" y="165"/>
              </a:cxn>
              <a:cxn ang="0">
                <a:pos x="132" y="121"/>
              </a:cxn>
              <a:cxn ang="0">
                <a:pos x="216" y="73"/>
              </a:cxn>
              <a:cxn ang="0">
                <a:pos x="272" y="93"/>
              </a:cxn>
              <a:cxn ang="0">
                <a:pos x="336" y="61"/>
              </a:cxn>
              <a:cxn ang="0">
                <a:pos x="364" y="13"/>
              </a:cxn>
              <a:cxn ang="0">
                <a:pos x="372" y="1"/>
              </a:cxn>
            </a:cxnLst>
            <a:rect l="0" t="0" r="r" b="b"/>
            <a:pathLst>
              <a:path w="373" h="189">
                <a:moveTo>
                  <a:pt x="0" y="189"/>
                </a:moveTo>
                <a:cubicBezTo>
                  <a:pt x="1" y="189"/>
                  <a:pt x="49" y="182"/>
                  <a:pt x="52" y="181"/>
                </a:cubicBezTo>
                <a:cubicBezTo>
                  <a:pt x="61" y="177"/>
                  <a:pt x="76" y="165"/>
                  <a:pt x="76" y="165"/>
                </a:cubicBezTo>
                <a:cubicBezTo>
                  <a:pt x="90" y="144"/>
                  <a:pt x="108" y="129"/>
                  <a:pt x="132" y="121"/>
                </a:cubicBezTo>
                <a:cubicBezTo>
                  <a:pt x="184" y="131"/>
                  <a:pt x="173" y="87"/>
                  <a:pt x="216" y="73"/>
                </a:cubicBezTo>
                <a:cubicBezTo>
                  <a:pt x="235" y="79"/>
                  <a:pt x="252" y="88"/>
                  <a:pt x="272" y="93"/>
                </a:cubicBezTo>
                <a:cubicBezTo>
                  <a:pt x="311" y="87"/>
                  <a:pt x="307" y="81"/>
                  <a:pt x="336" y="61"/>
                </a:cubicBezTo>
                <a:cubicBezTo>
                  <a:pt x="347" y="45"/>
                  <a:pt x="353" y="30"/>
                  <a:pt x="364" y="13"/>
                </a:cubicBezTo>
                <a:cubicBezTo>
                  <a:pt x="373" y="0"/>
                  <a:pt x="362" y="1"/>
                  <a:pt x="372" y="1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8" name="Freeform 14"/>
          <p:cNvSpPr>
            <a:spLocks/>
          </p:cNvSpPr>
          <p:nvPr/>
        </p:nvSpPr>
        <p:spPr bwMode="auto">
          <a:xfrm>
            <a:off x="3343275" y="1530350"/>
            <a:ext cx="222250" cy="317500"/>
          </a:xfrm>
          <a:custGeom>
            <a:avLst/>
            <a:gdLst/>
            <a:ahLst/>
            <a:cxnLst>
              <a:cxn ang="0">
                <a:pos x="50" y="200"/>
              </a:cxn>
              <a:cxn ang="0">
                <a:pos x="34" y="120"/>
              </a:cxn>
              <a:cxn ang="0">
                <a:pos x="130" y="84"/>
              </a:cxn>
              <a:cxn ang="0">
                <a:pos x="134" y="28"/>
              </a:cxn>
              <a:cxn ang="0">
                <a:pos x="130" y="0"/>
              </a:cxn>
            </a:cxnLst>
            <a:rect l="0" t="0" r="r" b="b"/>
            <a:pathLst>
              <a:path w="140" h="200">
                <a:moveTo>
                  <a:pt x="50" y="200"/>
                </a:moveTo>
                <a:cubicBezTo>
                  <a:pt x="52" y="176"/>
                  <a:pt x="64" y="130"/>
                  <a:pt x="34" y="120"/>
                </a:cubicBezTo>
                <a:cubicBezTo>
                  <a:pt x="0" y="69"/>
                  <a:pt x="125" y="84"/>
                  <a:pt x="130" y="84"/>
                </a:cubicBezTo>
                <a:cubicBezTo>
                  <a:pt x="137" y="63"/>
                  <a:pt x="140" y="52"/>
                  <a:pt x="134" y="28"/>
                </a:cubicBezTo>
                <a:cubicBezTo>
                  <a:pt x="128" y="0"/>
                  <a:pt x="120" y="10"/>
                  <a:pt x="13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3327400" y="1924050"/>
            <a:ext cx="260350" cy="361950"/>
          </a:xfrm>
          <a:custGeom>
            <a:avLst/>
            <a:gdLst/>
            <a:ahLst/>
            <a:cxnLst>
              <a:cxn ang="0">
                <a:pos x="72" y="228"/>
              </a:cxn>
              <a:cxn ang="0">
                <a:pos x="48" y="164"/>
              </a:cxn>
              <a:cxn ang="0">
                <a:pos x="0" y="120"/>
              </a:cxn>
              <a:cxn ang="0">
                <a:pos x="140" y="80"/>
              </a:cxn>
              <a:cxn ang="0">
                <a:pos x="156" y="24"/>
              </a:cxn>
              <a:cxn ang="0">
                <a:pos x="164" y="0"/>
              </a:cxn>
            </a:cxnLst>
            <a:rect l="0" t="0" r="r" b="b"/>
            <a:pathLst>
              <a:path w="164" h="228">
                <a:moveTo>
                  <a:pt x="72" y="228"/>
                </a:moveTo>
                <a:cubicBezTo>
                  <a:pt x="67" y="204"/>
                  <a:pt x="70" y="178"/>
                  <a:pt x="48" y="164"/>
                </a:cubicBezTo>
                <a:cubicBezTo>
                  <a:pt x="35" y="145"/>
                  <a:pt x="13" y="140"/>
                  <a:pt x="0" y="120"/>
                </a:cubicBezTo>
                <a:cubicBezTo>
                  <a:pt x="15" y="62"/>
                  <a:pt x="95" y="82"/>
                  <a:pt x="140" y="80"/>
                </a:cubicBezTo>
                <a:cubicBezTo>
                  <a:pt x="146" y="62"/>
                  <a:pt x="150" y="42"/>
                  <a:pt x="156" y="24"/>
                </a:cubicBezTo>
                <a:cubicBezTo>
                  <a:pt x="159" y="16"/>
                  <a:pt x="164" y="0"/>
                  <a:pt x="164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2203450" y="2070100"/>
            <a:ext cx="29210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76"/>
              </a:cxn>
              <a:cxn ang="0">
                <a:pos x="92" y="68"/>
              </a:cxn>
              <a:cxn ang="0">
                <a:pos x="132" y="12"/>
              </a:cxn>
              <a:cxn ang="0">
                <a:pos x="168" y="40"/>
              </a:cxn>
              <a:cxn ang="0">
                <a:pos x="176" y="64"/>
              </a:cxn>
              <a:cxn ang="0">
                <a:pos x="184" y="104"/>
              </a:cxn>
            </a:cxnLst>
            <a:rect l="0" t="0" r="r" b="b"/>
            <a:pathLst>
              <a:path w="184" h="104">
                <a:moveTo>
                  <a:pt x="0" y="0"/>
                </a:moveTo>
                <a:cubicBezTo>
                  <a:pt x="3" y="26"/>
                  <a:pt x="2" y="66"/>
                  <a:pt x="32" y="76"/>
                </a:cubicBezTo>
                <a:cubicBezTo>
                  <a:pt x="52" y="73"/>
                  <a:pt x="72" y="72"/>
                  <a:pt x="92" y="68"/>
                </a:cubicBezTo>
                <a:cubicBezTo>
                  <a:pt x="114" y="63"/>
                  <a:pt x="121" y="28"/>
                  <a:pt x="132" y="12"/>
                </a:cubicBezTo>
                <a:cubicBezTo>
                  <a:pt x="149" y="16"/>
                  <a:pt x="160" y="23"/>
                  <a:pt x="168" y="40"/>
                </a:cubicBezTo>
                <a:cubicBezTo>
                  <a:pt x="171" y="48"/>
                  <a:pt x="176" y="64"/>
                  <a:pt x="176" y="64"/>
                </a:cubicBezTo>
                <a:cubicBezTo>
                  <a:pt x="180" y="99"/>
                  <a:pt x="175" y="86"/>
                  <a:pt x="184" y="10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2355850" y="1631950"/>
            <a:ext cx="825500" cy="3492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12" y="48"/>
              </a:cxn>
              <a:cxn ang="0">
                <a:pos x="168" y="44"/>
              </a:cxn>
              <a:cxn ang="0">
                <a:pos x="184" y="24"/>
              </a:cxn>
              <a:cxn ang="0">
                <a:pos x="220" y="0"/>
              </a:cxn>
              <a:cxn ang="0">
                <a:pos x="244" y="48"/>
              </a:cxn>
              <a:cxn ang="0">
                <a:pos x="292" y="132"/>
              </a:cxn>
              <a:cxn ang="0">
                <a:pos x="364" y="100"/>
              </a:cxn>
              <a:cxn ang="0">
                <a:pos x="388" y="84"/>
              </a:cxn>
              <a:cxn ang="0">
                <a:pos x="400" y="76"/>
              </a:cxn>
              <a:cxn ang="0">
                <a:pos x="424" y="84"/>
              </a:cxn>
              <a:cxn ang="0">
                <a:pos x="436" y="88"/>
              </a:cxn>
              <a:cxn ang="0">
                <a:pos x="480" y="136"/>
              </a:cxn>
              <a:cxn ang="0">
                <a:pos x="520" y="220"/>
              </a:cxn>
            </a:cxnLst>
            <a:rect l="0" t="0" r="r" b="b"/>
            <a:pathLst>
              <a:path w="520" h="220">
                <a:moveTo>
                  <a:pt x="0" y="16"/>
                </a:moveTo>
                <a:cubicBezTo>
                  <a:pt x="36" y="30"/>
                  <a:pt x="74" y="39"/>
                  <a:pt x="112" y="48"/>
                </a:cubicBezTo>
                <a:cubicBezTo>
                  <a:pt x="131" y="47"/>
                  <a:pt x="150" y="47"/>
                  <a:pt x="168" y="44"/>
                </a:cubicBezTo>
                <a:cubicBezTo>
                  <a:pt x="185" y="41"/>
                  <a:pt x="177" y="34"/>
                  <a:pt x="184" y="24"/>
                </a:cubicBezTo>
                <a:cubicBezTo>
                  <a:pt x="193" y="11"/>
                  <a:pt x="206" y="5"/>
                  <a:pt x="220" y="0"/>
                </a:cubicBezTo>
                <a:cubicBezTo>
                  <a:pt x="228" y="23"/>
                  <a:pt x="228" y="32"/>
                  <a:pt x="244" y="48"/>
                </a:cubicBezTo>
                <a:cubicBezTo>
                  <a:pt x="257" y="87"/>
                  <a:pt x="271" y="100"/>
                  <a:pt x="292" y="132"/>
                </a:cubicBezTo>
                <a:cubicBezTo>
                  <a:pt x="321" y="126"/>
                  <a:pt x="339" y="117"/>
                  <a:pt x="364" y="100"/>
                </a:cubicBezTo>
                <a:cubicBezTo>
                  <a:pt x="372" y="95"/>
                  <a:pt x="380" y="89"/>
                  <a:pt x="388" y="84"/>
                </a:cubicBezTo>
                <a:cubicBezTo>
                  <a:pt x="392" y="81"/>
                  <a:pt x="400" y="76"/>
                  <a:pt x="400" y="76"/>
                </a:cubicBezTo>
                <a:cubicBezTo>
                  <a:pt x="408" y="79"/>
                  <a:pt x="416" y="81"/>
                  <a:pt x="424" y="84"/>
                </a:cubicBezTo>
                <a:cubicBezTo>
                  <a:pt x="428" y="85"/>
                  <a:pt x="436" y="88"/>
                  <a:pt x="436" y="88"/>
                </a:cubicBezTo>
                <a:cubicBezTo>
                  <a:pt x="449" y="105"/>
                  <a:pt x="462" y="124"/>
                  <a:pt x="480" y="136"/>
                </a:cubicBezTo>
                <a:cubicBezTo>
                  <a:pt x="500" y="166"/>
                  <a:pt x="520" y="182"/>
                  <a:pt x="520" y="22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2" name="Freeform 18"/>
          <p:cNvSpPr>
            <a:spLocks/>
          </p:cNvSpPr>
          <p:nvPr/>
        </p:nvSpPr>
        <p:spPr bwMode="auto">
          <a:xfrm>
            <a:off x="3733800" y="1543050"/>
            <a:ext cx="107950" cy="317500"/>
          </a:xfrm>
          <a:custGeom>
            <a:avLst/>
            <a:gdLst/>
            <a:ahLst/>
            <a:cxnLst>
              <a:cxn ang="0">
                <a:pos x="32" y="200"/>
              </a:cxn>
              <a:cxn ang="0">
                <a:pos x="16" y="156"/>
              </a:cxn>
              <a:cxn ang="0">
                <a:pos x="0" y="132"/>
              </a:cxn>
              <a:cxn ang="0">
                <a:pos x="40" y="112"/>
              </a:cxn>
              <a:cxn ang="0">
                <a:pos x="52" y="52"/>
              </a:cxn>
              <a:cxn ang="0">
                <a:pos x="28" y="44"/>
              </a:cxn>
              <a:cxn ang="0">
                <a:pos x="48" y="0"/>
              </a:cxn>
            </a:cxnLst>
            <a:rect l="0" t="0" r="r" b="b"/>
            <a:pathLst>
              <a:path w="68" h="200">
                <a:moveTo>
                  <a:pt x="32" y="200"/>
                </a:moveTo>
                <a:cubicBezTo>
                  <a:pt x="27" y="185"/>
                  <a:pt x="24" y="170"/>
                  <a:pt x="16" y="156"/>
                </a:cubicBezTo>
                <a:cubicBezTo>
                  <a:pt x="11" y="148"/>
                  <a:pt x="0" y="132"/>
                  <a:pt x="0" y="132"/>
                </a:cubicBezTo>
                <a:cubicBezTo>
                  <a:pt x="13" y="119"/>
                  <a:pt x="23" y="118"/>
                  <a:pt x="40" y="112"/>
                </a:cubicBezTo>
                <a:cubicBezTo>
                  <a:pt x="55" y="97"/>
                  <a:pt x="68" y="76"/>
                  <a:pt x="52" y="52"/>
                </a:cubicBezTo>
                <a:cubicBezTo>
                  <a:pt x="47" y="45"/>
                  <a:pt x="28" y="44"/>
                  <a:pt x="28" y="44"/>
                </a:cubicBezTo>
                <a:cubicBezTo>
                  <a:pt x="31" y="23"/>
                  <a:pt x="29" y="10"/>
                  <a:pt x="48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1066800" y="2336800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3581400" y="1574800"/>
            <a:ext cx="8382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4876800" y="16002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46" name="Group 22"/>
          <p:cNvGrpSpPr>
            <a:grpSpLocks/>
          </p:cNvGrpSpPr>
          <p:nvPr/>
        </p:nvGrpSpPr>
        <p:grpSpPr bwMode="auto">
          <a:xfrm>
            <a:off x="6019800" y="990600"/>
            <a:ext cx="1524000" cy="1600200"/>
            <a:chOff x="3552" y="384"/>
            <a:chExt cx="1488" cy="1488"/>
          </a:xfrm>
        </p:grpSpPr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3552" y="3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3984" y="3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3984" y="81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3552" y="81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3744" y="4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3840" y="43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 flipH="1">
              <a:off x="3840" y="43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3744" y="9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Line 31"/>
            <p:cNvSpPr>
              <a:spLocks noChangeShapeType="1"/>
            </p:cNvSpPr>
            <p:nvPr/>
          </p:nvSpPr>
          <p:spPr bwMode="auto">
            <a:xfrm>
              <a:off x="3840" y="86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Line 32"/>
            <p:cNvSpPr>
              <a:spLocks noChangeShapeType="1"/>
            </p:cNvSpPr>
            <p:nvPr/>
          </p:nvSpPr>
          <p:spPr bwMode="auto">
            <a:xfrm flipH="1">
              <a:off x="3840" y="86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Line 33"/>
            <p:cNvSpPr>
              <a:spLocks noChangeShapeType="1"/>
            </p:cNvSpPr>
            <p:nvPr/>
          </p:nvSpPr>
          <p:spPr bwMode="auto">
            <a:xfrm rot="-5400000">
              <a:off x="3528" y="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Line 34"/>
            <p:cNvSpPr>
              <a:spLocks noChangeShapeType="1"/>
            </p:cNvSpPr>
            <p:nvPr/>
          </p:nvSpPr>
          <p:spPr bwMode="auto">
            <a:xfrm rot="-5400000">
              <a:off x="3624" y="6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Line 35"/>
            <p:cNvSpPr>
              <a:spLocks noChangeShapeType="1"/>
            </p:cNvSpPr>
            <p:nvPr/>
          </p:nvSpPr>
          <p:spPr bwMode="auto">
            <a:xfrm rot="16200000" flipH="1">
              <a:off x="3624" y="6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 rot="-5400000">
              <a:off x="3960" y="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Line 37"/>
            <p:cNvSpPr>
              <a:spLocks noChangeShapeType="1"/>
            </p:cNvSpPr>
            <p:nvPr/>
          </p:nvSpPr>
          <p:spPr bwMode="auto">
            <a:xfrm rot="-5400000">
              <a:off x="4056" y="6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auto">
            <a:xfrm rot="16200000" flipH="1">
              <a:off x="4056" y="6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Rectangle 39"/>
            <p:cNvSpPr>
              <a:spLocks noChangeArrowheads="1"/>
            </p:cNvSpPr>
            <p:nvPr/>
          </p:nvSpPr>
          <p:spPr bwMode="auto">
            <a:xfrm>
              <a:off x="4416" y="3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Rectangle 40"/>
            <p:cNvSpPr>
              <a:spLocks noChangeArrowheads="1"/>
            </p:cNvSpPr>
            <p:nvPr/>
          </p:nvSpPr>
          <p:spPr bwMode="auto">
            <a:xfrm>
              <a:off x="4848" y="3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Rectangle 41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Rectangle 42"/>
            <p:cNvSpPr>
              <a:spLocks noChangeArrowheads="1"/>
            </p:cNvSpPr>
            <p:nvPr/>
          </p:nvSpPr>
          <p:spPr bwMode="auto">
            <a:xfrm>
              <a:off x="4416" y="81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Line 43"/>
            <p:cNvSpPr>
              <a:spLocks noChangeShapeType="1"/>
            </p:cNvSpPr>
            <p:nvPr/>
          </p:nvSpPr>
          <p:spPr bwMode="auto">
            <a:xfrm>
              <a:off x="4608" y="4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Line 44"/>
            <p:cNvSpPr>
              <a:spLocks noChangeShapeType="1"/>
            </p:cNvSpPr>
            <p:nvPr/>
          </p:nvSpPr>
          <p:spPr bwMode="auto">
            <a:xfrm>
              <a:off x="4704" y="43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 flipH="1">
              <a:off x="4704" y="43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Line 46"/>
            <p:cNvSpPr>
              <a:spLocks noChangeShapeType="1"/>
            </p:cNvSpPr>
            <p:nvPr/>
          </p:nvSpPr>
          <p:spPr bwMode="auto">
            <a:xfrm>
              <a:off x="4608" y="9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Line 47"/>
            <p:cNvSpPr>
              <a:spLocks noChangeShapeType="1"/>
            </p:cNvSpPr>
            <p:nvPr/>
          </p:nvSpPr>
          <p:spPr bwMode="auto">
            <a:xfrm>
              <a:off x="4704" y="86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Line 48"/>
            <p:cNvSpPr>
              <a:spLocks noChangeShapeType="1"/>
            </p:cNvSpPr>
            <p:nvPr/>
          </p:nvSpPr>
          <p:spPr bwMode="auto">
            <a:xfrm flipH="1">
              <a:off x="4704" y="86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Line 49"/>
            <p:cNvSpPr>
              <a:spLocks noChangeShapeType="1"/>
            </p:cNvSpPr>
            <p:nvPr/>
          </p:nvSpPr>
          <p:spPr bwMode="auto">
            <a:xfrm rot="-5400000">
              <a:off x="4392" y="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Line 50"/>
            <p:cNvSpPr>
              <a:spLocks noChangeShapeType="1"/>
            </p:cNvSpPr>
            <p:nvPr/>
          </p:nvSpPr>
          <p:spPr bwMode="auto">
            <a:xfrm rot="-5400000">
              <a:off x="4488" y="6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 rot="16200000" flipH="1">
              <a:off x="4488" y="6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Line 52"/>
            <p:cNvSpPr>
              <a:spLocks noChangeShapeType="1"/>
            </p:cNvSpPr>
            <p:nvPr/>
          </p:nvSpPr>
          <p:spPr bwMode="auto">
            <a:xfrm rot="-5400000">
              <a:off x="4824" y="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Line 53"/>
            <p:cNvSpPr>
              <a:spLocks noChangeShapeType="1"/>
            </p:cNvSpPr>
            <p:nvPr/>
          </p:nvSpPr>
          <p:spPr bwMode="auto">
            <a:xfrm rot="-5400000">
              <a:off x="4920" y="6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Line 54"/>
            <p:cNvSpPr>
              <a:spLocks noChangeShapeType="1"/>
            </p:cNvSpPr>
            <p:nvPr/>
          </p:nvSpPr>
          <p:spPr bwMode="auto">
            <a:xfrm rot="16200000" flipH="1">
              <a:off x="4920" y="6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Line 55"/>
            <p:cNvSpPr>
              <a:spLocks noChangeShapeType="1"/>
            </p:cNvSpPr>
            <p:nvPr/>
          </p:nvSpPr>
          <p:spPr bwMode="auto">
            <a:xfrm>
              <a:off x="4176" y="4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Line 56"/>
            <p:cNvSpPr>
              <a:spLocks noChangeShapeType="1"/>
            </p:cNvSpPr>
            <p:nvPr/>
          </p:nvSpPr>
          <p:spPr bwMode="auto">
            <a:xfrm>
              <a:off x="4272" y="43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Line 57"/>
            <p:cNvSpPr>
              <a:spLocks noChangeShapeType="1"/>
            </p:cNvSpPr>
            <p:nvPr/>
          </p:nvSpPr>
          <p:spPr bwMode="auto">
            <a:xfrm flipH="1">
              <a:off x="4272" y="43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Line 58"/>
            <p:cNvSpPr>
              <a:spLocks noChangeShapeType="1"/>
            </p:cNvSpPr>
            <p:nvPr/>
          </p:nvSpPr>
          <p:spPr bwMode="auto">
            <a:xfrm>
              <a:off x="4176" y="9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Line 59"/>
            <p:cNvSpPr>
              <a:spLocks noChangeShapeType="1"/>
            </p:cNvSpPr>
            <p:nvPr/>
          </p:nvSpPr>
          <p:spPr bwMode="auto">
            <a:xfrm>
              <a:off x="4272" y="86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Line 60"/>
            <p:cNvSpPr>
              <a:spLocks noChangeShapeType="1"/>
            </p:cNvSpPr>
            <p:nvPr/>
          </p:nvSpPr>
          <p:spPr bwMode="auto">
            <a:xfrm flipH="1">
              <a:off x="4272" y="86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Rectangle 61"/>
            <p:cNvSpPr>
              <a:spLocks noChangeArrowheads="1"/>
            </p:cNvSpPr>
            <p:nvPr/>
          </p:nvSpPr>
          <p:spPr bwMode="auto">
            <a:xfrm>
              <a:off x="3552" y="12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6" name="Rectangle 62"/>
            <p:cNvSpPr>
              <a:spLocks noChangeArrowheads="1"/>
            </p:cNvSpPr>
            <p:nvPr/>
          </p:nvSpPr>
          <p:spPr bwMode="auto">
            <a:xfrm>
              <a:off x="3984" y="12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Rectangle 63"/>
            <p:cNvSpPr>
              <a:spLocks noChangeArrowheads="1"/>
            </p:cNvSpPr>
            <p:nvPr/>
          </p:nvSpPr>
          <p:spPr bwMode="auto">
            <a:xfrm>
              <a:off x="3984" y="168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Rectangle 64"/>
            <p:cNvSpPr>
              <a:spLocks noChangeArrowheads="1"/>
            </p:cNvSpPr>
            <p:nvPr/>
          </p:nvSpPr>
          <p:spPr bwMode="auto">
            <a:xfrm>
              <a:off x="3552" y="168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Line 65"/>
            <p:cNvSpPr>
              <a:spLocks noChangeShapeType="1"/>
            </p:cNvSpPr>
            <p:nvPr/>
          </p:nvSpPr>
          <p:spPr bwMode="auto">
            <a:xfrm>
              <a:off x="3744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Line 66"/>
            <p:cNvSpPr>
              <a:spLocks noChangeShapeType="1"/>
            </p:cNvSpPr>
            <p:nvPr/>
          </p:nvSpPr>
          <p:spPr bwMode="auto">
            <a:xfrm>
              <a:off x="3840" y="12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Line 67"/>
            <p:cNvSpPr>
              <a:spLocks noChangeShapeType="1"/>
            </p:cNvSpPr>
            <p:nvPr/>
          </p:nvSpPr>
          <p:spPr bwMode="auto">
            <a:xfrm flipH="1">
              <a:off x="3840" y="12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Line 68"/>
            <p:cNvSpPr>
              <a:spLocks noChangeShapeType="1"/>
            </p:cNvSpPr>
            <p:nvPr/>
          </p:nvSpPr>
          <p:spPr bwMode="auto">
            <a:xfrm>
              <a:off x="3744" y="17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Line 69"/>
            <p:cNvSpPr>
              <a:spLocks noChangeShapeType="1"/>
            </p:cNvSpPr>
            <p:nvPr/>
          </p:nvSpPr>
          <p:spPr bwMode="auto">
            <a:xfrm>
              <a:off x="3840" y="172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Line 70"/>
            <p:cNvSpPr>
              <a:spLocks noChangeShapeType="1"/>
            </p:cNvSpPr>
            <p:nvPr/>
          </p:nvSpPr>
          <p:spPr bwMode="auto">
            <a:xfrm flipH="1">
              <a:off x="3840" y="172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Line 71"/>
            <p:cNvSpPr>
              <a:spLocks noChangeShapeType="1"/>
            </p:cNvSpPr>
            <p:nvPr/>
          </p:nvSpPr>
          <p:spPr bwMode="auto">
            <a:xfrm rot="-5400000">
              <a:off x="3528" y="15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72"/>
            <p:cNvSpPr>
              <a:spLocks noChangeShapeType="1"/>
            </p:cNvSpPr>
            <p:nvPr/>
          </p:nvSpPr>
          <p:spPr bwMode="auto">
            <a:xfrm rot="-5400000">
              <a:off x="3624" y="151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Line 73"/>
            <p:cNvSpPr>
              <a:spLocks noChangeShapeType="1"/>
            </p:cNvSpPr>
            <p:nvPr/>
          </p:nvSpPr>
          <p:spPr bwMode="auto">
            <a:xfrm rot="16200000" flipH="1">
              <a:off x="3624" y="151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Line 74"/>
            <p:cNvSpPr>
              <a:spLocks noChangeShapeType="1"/>
            </p:cNvSpPr>
            <p:nvPr/>
          </p:nvSpPr>
          <p:spPr bwMode="auto">
            <a:xfrm rot="-5400000">
              <a:off x="3960" y="15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Line 75"/>
            <p:cNvSpPr>
              <a:spLocks noChangeShapeType="1"/>
            </p:cNvSpPr>
            <p:nvPr/>
          </p:nvSpPr>
          <p:spPr bwMode="auto">
            <a:xfrm rot="-5400000">
              <a:off x="4056" y="151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Line 76"/>
            <p:cNvSpPr>
              <a:spLocks noChangeShapeType="1"/>
            </p:cNvSpPr>
            <p:nvPr/>
          </p:nvSpPr>
          <p:spPr bwMode="auto">
            <a:xfrm rot="16200000" flipH="1">
              <a:off x="4056" y="151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Rectangle 77"/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2" name="Rectangle 78"/>
            <p:cNvSpPr>
              <a:spLocks noChangeArrowheads="1"/>
            </p:cNvSpPr>
            <p:nvPr/>
          </p:nvSpPr>
          <p:spPr bwMode="auto">
            <a:xfrm>
              <a:off x="4848" y="12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3" name="Rectangle 79"/>
            <p:cNvSpPr>
              <a:spLocks noChangeArrowheads="1"/>
            </p:cNvSpPr>
            <p:nvPr/>
          </p:nvSpPr>
          <p:spPr bwMode="auto">
            <a:xfrm>
              <a:off x="4848" y="168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4" name="Rectangle 80"/>
            <p:cNvSpPr>
              <a:spLocks noChangeArrowheads="1"/>
            </p:cNvSpPr>
            <p:nvPr/>
          </p:nvSpPr>
          <p:spPr bwMode="auto">
            <a:xfrm>
              <a:off x="4416" y="168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5" name="Line 81"/>
            <p:cNvSpPr>
              <a:spLocks noChangeShapeType="1"/>
            </p:cNvSpPr>
            <p:nvPr/>
          </p:nvSpPr>
          <p:spPr bwMode="auto">
            <a:xfrm>
              <a:off x="4608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Line 82"/>
            <p:cNvSpPr>
              <a:spLocks noChangeShapeType="1"/>
            </p:cNvSpPr>
            <p:nvPr/>
          </p:nvSpPr>
          <p:spPr bwMode="auto">
            <a:xfrm>
              <a:off x="4704" y="12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Line 83"/>
            <p:cNvSpPr>
              <a:spLocks noChangeShapeType="1"/>
            </p:cNvSpPr>
            <p:nvPr/>
          </p:nvSpPr>
          <p:spPr bwMode="auto">
            <a:xfrm flipH="1">
              <a:off x="4704" y="12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Line 84"/>
            <p:cNvSpPr>
              <a:spLocks noChangeShapeType="1"/>
            </p:cNvSpPr>
            <p:nvPr/>
          </p:nvSpPr>
          <p:spPr bwMode="auto">
            <a:xfrm>
              <a:off x="4608" y="17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Line 85"/>
            <p:cNvSpPr>
              <a:spLocks noChangeShapeType="1"/>
            </p:cNvSpPr>
            <p:nvPr/>
          </p:nvSpPr>
          <p:spPr bwMode="auto">
            <a:xfrm>
              <a:off x="4704" y="172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Line 86"/>
            <p:cNvSpPr>
              <a:spLocks noChangeShapeType="1"/>
            </p:cNvSpPr>
            <p:nvPr/>
          </p:nvSpPr>
          <p:spPr bwMode="auto">
            <a:xfrm flipH="1">
              <a:off x="4704" y="172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Line 87"/>
            <p:cNvSpPr>
              <a:spLocks noChangeShapeType="1"/>
            </p:cNvSpPr>
            <p:nvPr/>
          </p:nvSpPr>
          <p:spPr bwMode="auto">
            <a:xfrm rot="-5400000">
              <a:off x="4392" y="15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Line 88"/>
            <p:cNvSpPr>
              <a:spLocks noChangeShapeType="1"/>
            </p:cNvSpPr>
            <p:nvPr/>
          </p:nvSpPr>
          <p:spPr bwMode="auto">
            <a:xfrm rot="-5400000">
              <a:off x="4488" y="151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Line 89"/>
            <p:cNvSpPr>
              <a:spLocks noChangeShapeType="1"/>
            </p:cNvSpPr>
            <p:nvPr/>
          </p:nvSpPr>
          <p:spPr bwMode="auto">
            <a:xfrm rot="16200000" flipH="1">
              <a:off x="4488" y="151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Line 90"/>
            <p:cNvSpPr>
              <a:spLocks noChangeShapeType="1"/>
            </p:cNvSpPr>
            <p:nvPr/>
          </p:nvSpPr>
          <p:spPr bwMode="auto">
            <a:xfrm rot="-5400000">
              <a:off x="4824" y="15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Line 91"/>
            <p:cNvSpPr>
              <a:spLocks noChangeShapeType="1"/>
            </p:cNvSpPr>
            <p:nvPr/>
          </p:nvSpPr>
          <p:spPr bwMode="auto">
            <a:xfrm rot="-5400000">
              <a:off x="4920" y="151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Line 92"/>
            <p:cNvSpPr>
              <a:spLocks noChangeShapeType="1"/>
            </p:cNvSpPr>
            <p:nvPr/>
          </p:nvSpPr>
          <p:spPr bwMode="auto">
            <a:xfrm rot="16200000" flipH="1">
              <a:off x="4920" y="151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Line 93"/>
            <p:cNvSpPr>
              <a:spLocks noChangeShapeType="1"/>
            </p:cNvSpPr>
            <p:nvPr/>
          </p:nvSpPr>
          <p:spPr bwMode="auto">
            <a:xfrm>
              <a:off x="4176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Line 94"/>
            <p:cNvSpPr>
              <a:spLocks noChangeShapeType="1"/>
            </p:cNvSpPr>
            <p:nvPr/>
          </p:nvSpPr>
          <p:spPr bwMode="auto">
            <a:xfrm>
              <a:off x="4272" y="12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Line 95"/>
            <p:cNvSpPr>
              <a:spLocks noChangeShapeType="1"/>
            </p:cNvSpPr>
            <p:nvPr/>
          </p:nvSpPr>
          <p:spPr bwMode="auto">
            <a:xfrm flipH="1">
              <a:off x="4272" y="12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Line 96"/>
            <p:cNvSpPr>
              <a:spLocks noChangeShapeType="1"/>
            </p:cNvSpPr>
            <p:nvPr/>
          </p:nvSpPr>
          <p:spPr bwMode="auto">
            <a:xfrm>
              <a:off x="4176" y="17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Line 97"/>
            <p:cNvSpPr>
              <a:spLocks noChangeShapeType="1"/>
            </p:cNvSpPr>
            <p:nvPr/>
          </p:nvSpPr>
          <p:spPr bwMode="auto">
            <a:xfrm>
              <a:off x="4272" y="172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Line 98"/>
            <p:cNvSpPr>
              <a:spLocks noChangeShapeType="1"/>
            </p:cNvSpPr>
            <p:nvPr/>
          </p:nvSpPr>
          <p:spPr bwMode="auto">
            <a:xfrm flipH="1">
              <a:off x="4272" y="172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Line 99"/>
            <p:cNvSpPr>
              <a:spLocks noChangeShapeType="1"/>
            </p:cNvSpPr>
            <p:nvPr/>
          </p:nvSpPr>
          <p:spPr bwMode="auto">
            <a:xfrm rot="-5400000">
              <a:off x="3528" y="11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Line 100"/>
            <p:cNvSpPr>
              <a:spLocks noChangeShapeType="1"/>
            </p:cNvSpPr>
            <p:nvPr/>
          </p:nvSpPr>
          <p:spPr bwMode="auto">
            <a:xfrm rot="-5400000">
              <a:off x="3624" y="108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Line 101"/>
            <p:cNvSpPr>
              <a:spLocks noChangeShapeType="1"/>
            </p:cNvSpPr>
            <p:nvPr/>
          </p:nvSpPr>
          <p:spPr bwMode="auto">
            <a:xfrm rot="16200000" flipH="1">
              <a:off x="3624" y="108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Line 102"/>
            <p:cNvSpPr>
              <a:spLocks noChangeShapeType="1"/>
            </p:cNvSpPr>
            <p:nvPr/>
          </p:nvSpPr>
          <p:spPr bwMode="auto">
            <a:xfrm rot="-5400000">
              <a:off x="3960" y="11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Line 103"/>
            <p:cNvSpPr>
              <a:spLocks noChangeShapeType="1"/>
            </p:cNvSpPr>
            <p:nvPr/>
          </p:nvSpPr>
          <p:spPr bwMode="auto">
            <a:xfrm rot="-5400000">
              <a:off x="4056" y="108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Line 104"/>
            <p:cNvSpPr>
              <a:spLocks noChangeShapeType="1"/>
            </p:cNvSpPr>
            <p:nvPr/>
          </p:nvSpPr>
          <p:spPr bwMode="auto">
            <a:xfrm rot="16200000" flipH="1">
              <a:off x="4056" y="108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Line 105"/>
            <p:cNvSpPr>
              <a:spLocks noChangeShapeType="1"/>
            </p:cNvSpPr>
            <p:nvPr/>
          </p:nvSpPr>
          <p:spPr bwMode="auto">
            <a:xfrm rot="-5400000">
              <a:off x="4392" y="11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Line 106"/>
            <p:cNvSpPr>
              <a:spLocks noChangeShapeType="1"/>
            </p:cNvSpPr>
            <p:nvPr/>
          </p:nvSpPr>
          <p:spPr bwMode="auto">
            <a:xfrm rot="-5400000">
              <a:off x="4488" y="108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Line 107"/>
            <p:cNvSpPr>
              <a:spLocks noChangeShapeType="1"/>
            </p:cNvSpPr>
            <p:nvPr/>
          </p:nvSpPr>
          <p:spPr bwMode="auto">
            <a:xfrm rot="16200000" flipH="1">
              <a:off x="4488" y="108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Line 108"/>
            <p:cNvSpPr>
              <a:spLocks noChangeShapeType="1"/>
            </p:cNvSpPr>
            <p:nvPr/>
          </p:nvSpPr>
          <p:spPr bwMode="auto">
            <a:xfrm rot="-5400000">
              <a:off x="4824" y="11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Line 109"/>
            <p:cNvSpPr>
              <a:spLocks noChangeShapeType="1"/>
            </p:cNvSpPr>
            <p:nvPr/>
          </p:nvSpPr>
          <p:spPr bwMode="auto">
            <a:xfrm rot="-5400000">
              <a:off x="4920" y="108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Line 110"/>
            <p:cNvSpPr>
              <a:spLocks noChangeShapeType="1"/>
            </p:cNvSpPr>
            <p:nvPr/>
          </p:nvSpPr>
          <p:spPr bwMode="auto">
            <a:xfrm rot="16200000" flipH="1">
              <a:off x="4920" y="108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35" name="Text Box 111"/>
          <p:cNvSpPr txBox="1">
            <a:spLocks noChangeArrowheads="1"/>
          </p:cNvSpPr>
          <p:nvPr/>
        </p:nvSpPr>
        <p:spPr bwMode="auto">
          <a:xfrm>
            <a:off x="4325938" y="2133600"/>
            <a:ext cx="1389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Superconducting</a:t>
            </a:r>
          </a:p>
          <a:p>
            <a:r>
              <a:rPr lang="en-US" sz="1400"/>
              <a:t>grains</a:t>
            </a:r>
          </a:p>
        </p:txBody>
      </p:sp>
      <p:sp>
        <p:nvSpPr>
          <p:cNvPr id="26736" name="Text Box 112"/>
          <p:cNvSpPr txBox="1">
            <a:spLocks noChangeArrowheads="1"/>
          </p:cNvSpPr>
          <p:nvPr/>
        </p:nvSpPr>
        <p:spPr bwMode="auto">
          <a:xfrm>
            <a:off x="4648200" y="914400"/>
            <a:ext cx="9509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Josephson</a:t>
            </a:r>
          </a:p>
          <a:p>
            <a:r>
              <a:rPr lang="en-US" sz="1400"/>
              <a:t>weak links</a:t>
            </a:r>
          </a:p>
        </p:txBody>
      </p:sp>
      <p:sp>
        <p:nvSpPr>
          <p:cNvPr id="26737" name="Line 113"/>
          <p:cNvSpPr>
            <a:spLocks noChangeShapeType="1"/>
          </p:cNvSpPr>
          <p:nvPr/>
        </p:nvSpPr>
        <p:spPr bwMode="auto">
          <a:xfrm>
            <a:off x="5638800" y="1219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38" name="Line 114"/>
          <p:cNvSpPr>
            <a:spLocks noChangeShapeType="1"/>
          </p:cNvSpPr>
          <p:nvPr/>
        </p:nvSpPr>
        <p:spPr bwMode="auto">
          <a:xfrm>
            <a:off x="5715000" y="2286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39" name="Line 115"/>
          <p:cNvSpPr>
            <a:spLocks noChangeShapeType="1"/>
          </p:cNvSpPr>
          <p:nvPr/>
        </p:nvSpPr>
        <p:spPr bwMode="auto">
          <a:xfrm flipV="1">
            <a:off x="5715000" y="1981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40" name="Line 116"/>
          <p:cNvSpPr>
            <a:spLocks noChangeShapeType="1"/>
          </p:cNvSpPr>
          <p:nvPr/>
        </p:nvSpPr>
        <p:spPr bwMode="auto">
          <a:xfrm flipH="1" flipV="1">
            <a:off x="3733800" y="2057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41" name="Line 117"/>
          <p:cNvSpPr>
            <a:spLocks noChangeShapeType="1"/>
          </p:cNvSpPr>
          <p:nvPr/>
        </p:nvSpPr>
        <p:spPr bwMode="auto">
          <a:xfrm flipH="1">
            <a:off x="3810000" y="11430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42" name="Text Box 118"/>
          <p:cNvSpPr txBox="1">
            <a:spLocks noChangeArrowheads="1"/>
          </p:cNvSpPr>
          <p:nvPr/>
        </p:nvSpPr>
        <p:spPr bwMode="auto">
          <a:xfrm>
            <a:off x="593725" y="776288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FF0000"/>
                </a:solidFill>
              </a:rPr>
              <a:t>Granularity</a:t>
            </a:r>
          </a:p>
        </p:txBody>
      </p:sp>
      <p:sp>
        <p:nvSpPr>
          <p:cNvPr id="26743" name="Text Box 119"/>
          <p:cNvSpPr txBox="1">
            <a:spLocks noChangeArrowheads="1"/>
          </p:cNvSpPr>
          <p:nvPr/>
        </p:nvSpPr>
        <p:spPr bwMode="auto">
          <a:xfrm>
            <a:off x="968375" y="1187450"/>
            <a:ext cx="307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Small </a:t>
            </a:r>
            <a:r>
              <a:rPr lang="en-US" sz="1600">
                <a:latin typeface="Symbol" pitchFamily="18" charset="2"/>
              </a:rPr>
              <a:t>x</a:t>
            </a:r>
            <a:r>
              <a:rPr lang="en-US" sz="1600"/>
              <a:t> ~ grain boundary thickness</a:t>
            </a:r>
          </a:p>
        </p:txBody>
      </p:sp>
      <p:grpSp>
        <p:nvGrpSpPr>
          <p:cNvPr id="26765" name="Group 141"/>
          <p:cNvGrpSpPr>
            <a:grpSpLocks/>
          </p:cNvGrpSpPr>
          <p:nvPr/>
        </p:nvGrpSpPr>
        <p:grpSpPr bwMode="auto">
          <a:xfrm>
            <a:off x="601663" y="4708525"/>
            <a:ext cx="7431087" cy="1536700"/>
            <a:chOff x="379" y="2966"/>
            <a:chExt cx="4681" cy="968"/>
          </a:xfrm>
        </p:grpSpPr>
        <p:sp>
          <p:nvSpPr>
            <p:cNvPr id="26752" name="Text Box 128"/>
            <p:cNvSpPr txBox="1">
              <a:spLocks noChangeArrowheads="1"/>
            </p:cNvSpPr>
            <p:nvPr/>
          </p:nvSpPr>
          <p:spPr bwMode="auto">
            <a:xfrm>
              <a:off x="379" y="2966"/>
              <a:ext cx="23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</a:rPr>
                <a:t>Intrinsic Nonlinear Meissner Effect</a:t>
              </a:r>
            </a:p>
          </p:txBody>
        </p:sp>
        <p:sp>
          <p:nvSpPr>
            <p:cNvPr id="26753" name="Text Box 129"/>
            <p:cNvSpPr txBox="1">
              <a:spLocks noChangeArrowheads="1"/>
            </p:cNvSpPr>
            <p:nvPr/>
          </p:nvSpPr>
          <p:spPr bwMode="auto">
            <a:xfrm>
              <a:off x="610" y="3199"/>
              <a:ext cx="34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rf currents cause de-pairing – convert superfluid into normal fluid</a:t>
              </a:r>
            </a:p>
          </p:txBody>
        </p:sp>
        <p:sp>
          <p:nvSpPr>
            <p:cNvPr id="26754" name="Text Box 130"/>
            <p:cNvSpPr txBox="1">
              <a:spLocks noChangeArrowheads="1"/>
            </p:cNvSpPr>
            <p:nvPr/>
          </p:nvSpPr>
          <p:spPr bwMode="auto">
            <a:xfrm>
              <a:off x="768" y="3722"/>
              <a:ext cx="4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Nonlinearities are generally strongest near T</a:t>
              </a:r>
              <a:r>
                <a:rPr lang="en-US" sz="1600" baseline="-25000" dirty="0"/>
                <a:t>c</a:t>
              </a:r>
              <a:r>
                <a:rPr lang="en-US" sz="1600" dirty="0"/>
                <a:t> and weaken at lower temperatures</a:t>
              </a:r>
            </a:p>
          </p:txBody>
        </p:sp>
        <p:graphicFrame>
          <p:nvGraphicFramePr>
            <p:cNvPr id="64513" name="Object 1025"/>
            <p:cNvGraphicFramePr>
              <a:graphicFrameLocks noChangeAspect="1"/>
            </p:cNvGraphicFramePr>
            <p:nvPr/>
          </p:nvGraphicFramePr>
          <p:xfrm>
            <a:off x="1123" y="3360"/>
            <a:ext cx="1354" cy="410"/>
          </p:xfrm>
          <a:graphic>
            <a:graphicData uri="http://schemas.openxmlformats.org/presentationml/2006/ole">
              <p:oleObj spid="_x0000_s64513" name="Equation" r:id="rId3" imgW="1676160" imgH="507960" progId="Equation.3">
                <p:embed/>
              </p:oleObj>
            </a:graphicData>
          </a:graphic>
        </p:graphicFrame>
        <p:sp>
          <p:nvSpPr>
            <p:cNvPr id="26756" name="Text Box 132"/>
            <p:cNvSpPr txBox="1">
              <a:spLocks noChangeArrowheads="1"/>
            </p:cNvSpPr>
            <p:nvPr/>
          </p:nvSpPr>
          <p:spPr bwMode="auto">
            <a:xfrm>
              <a:off x="2774" y="3447"/>
              <a:ext cx="22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J</a:t>
              </a:r>
              <a:r>
                <a:rPr lang="en-US" sz="1600" baseline="-25000"/>
                <a:t>NL</a:t>
              </a:r>
              <a:r>
                <a:rPr lang="en-US" sz="1600"/>
                <a:t>(T) calculated by theory </a:t>
              </a:r>
              <a:r>
                <a:rPr lang="en-US" sz="1200"/>
                <a:t>(Dahm+Scalapino)</a:t>
              </a:r>
            </a:p>
          </p:txBody>
        </p:sp>
      </p:grpSp>
      <p:sp>
        <p:nvSpPr>
          <p:cNvPr id="26757" name="Text Box 133"/>
          <p:cNvSpPr txBox="1">
            <a:spLocks noChangeArrowheads="1"/>
          </p:cNvSpPr>
          <p:nvPr/>
        </p:nvSpPr>
        <p:spPr bwMode="auto">
          <a:xfrm>
            <a:off x="7772400" y="1292225"/>
            <a:ext cx="1066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JJs have</a:t>
            </a:r>
          </a:p>
          <a:p>
            <a:r>
              <a:rPr lang="en-US" sz="1600"/>
              <a:t>a strongly </a:t>
            </a:r>
          </a:p>
          <a:p>
            <a:r>
              <a:rPr lang="en-US" sz="1600"/>
              <a:t>nonlinear</a:t>
            </a:r>
          </a:p>
          <a:p>
            <a:r>
              <a:rPr lang="en-US" sz="1600"/>
              <a:t>impedance</a:t>
            </a:r>
          </a:p>
        </p:txBody>
      </p:sp>
      <p:sp>
        <p:nvSpPr>
          <p:cNvPr id="26760" name="Text Box 136"/>
          <p:cNvSpPr txBox="1">
            <a:spLocks noChangeArrowheads="1"/>
          </p:cNvSpPr>
          <p:nvPr/>
        </p:nvSpPr>
        <p:spPr bwMode="auto">
          <a:xfrm>
            <a:off x="7702550" y="2362200"/>
            <a:ext cx="136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McDonald + Clem</a:t>
            </a:r>
          </a:p>
          <a:p>
            <a:r>
              <a:rPr lang="en-US" sz="1000"/>
              <a:t>PRB </a:t>
            </a:r>
            <a:r>
              <a:rPr lang="en-US" sz="1000" u="sng"/>
              <a:t>56</a:t>
            </a:r>
            <a:r>
              <a:rPr lang="en-US" sz="1000"/>
              <a:t>, 14 723 (1997)</a:t>
            </a:r>
          </a:p>
        </p:txBody>
      </p:sp>
      <p:grpSp>
        <p:nvGrpSpPr>
          <p:cNvPr id="26767" name="Group 143"/>
          <p:cNvGrpSpPr>
            <a:grpSpLocks/>
          </p:cNvGrpSpPr>
          <p:nvPr/>
        </p:nvGrpSpPr>
        <p:grpSpPr bwMode="auto">
          <a:xfrm>
            <a:off x="233363" y="2743200"/>
            <a:ext cx="8032749" cy="1873250"/>
            <a:chOff x="147" y="1728"/>
            <a:chExt cx="5060" cy="1180"/>
          </a:xfrm>
        </p:grpSpPr>
        <p:sp>
          <p:nvSpPr>
            <p:cNvPr id="26744" name="Text Box 120"/>
            <p:cNvSpPr txBox="1">
              <a:spLocks noChangeArrowheads="1"/>
            </p:cNvSpPr>
            <p:nvPr/>
          </p:nvSpPr>
          <p:spPr bwMode="auto">
            <a:xfrm>
              <a:off x="384" y="1728"/>
              <a:ext cx="15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</a:rPr>
                <a:t>Edge-Current Buildup</a:t>
              </a:r>
            </a:p>
          </p:txBody>
        </p:sp>
        <p:graphicFrame>
          <p:nvGraphicFramePr>
            <p:cNvPr id="64512" name="Object 1024"/>
            <p:cNvGraphicFramePr>
              <a:graphicFrameLocks noChangeAspect="1"/>
            </p:cNvGraphicFramePr>
            <p:nvPr/>
          </p:nvGraphicFramePr>
          <p:xfrm>
            <a:off x="1920" y="1767"/>
            <a:ext cx="1392" cy="1110"/>
          </p:xfrm>
          <a:graphic>
            <a:graphicData uri="http://schemas.openxmlformats.org/presentationml/2006/ole">
              <p:oleObj spid="_x0000_s64512" name="Graph" r:id="rId4" imgW="3630240" imgH="2895840" progId="">
                <p:embed/>
              </p:oleObj>
            </a:graphicData>
          </a:graphic>
        </p:graphicFrame>
        <p:sp>
          <p:nvSpPr>
            <p:cNvPr id="26746" name="Rectangle 122"/>
            <p:cNvSpPr>
              <a:spLocks noChangeArrowheads="1"/>
            </p:cNvSpPr>
            <p:nvPr/>
          </p:nvSpPr>
          <p:spPr bwMode="auto">
            <a:xfrm>
              <a:off x="2296" y="2736"/>
              <a:ext cx="768" cy="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8" name="Rectangle 124"/>
            <p:cNvSpPr>
              <a:spLocks noChangeArrowheads="1"/>
            </p:cNvSpPr>
            <p:nvPr/>
          </p:nvSpPr>
          <p:spPr bwMode="auto">
            <a:xfrm>
              <a:off x="1956" y="2103"/>
              <a:ext cx="144" cy="576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" name="Text Box 123"/>
            <p:cNvSpPr txBox="1">
              <a:spLocks noChangeArrowheads="1"/>
            </p:cNvSpPr>
            <p:nvPr/>
          </p:nvSpPr>
          <p:spPr bwMode="auto">
            <a:xfrm rot="16200000">
              <a:off x="1642" y="2229"/>
              <a:ext cx="6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J</a:t>
              </a:r>
              <a:r>
                <a:rPr lang="en-US" sz="2000" baseline="-25000"/>
                <a:t>rf</a:t>
              </a:r>
              <a:r>
                <a:rPr lang="en-US" sz="2000" baseline="30000"/>
                <a:t>2</a:t>
              </a:r>
              <a:r>
                <a:rPr lang="en-US" sz="2000"/>
                <a:t> (a.u.)</a:t>
              </a:r>
            </a:p>
          </p:txBody>
        </p:sp>
        <p:sp>
          <p:nvSpPr>
            <p:cNvPr id="26749" name="Text Box 125"/>
            <p:cNvSpPr txBox="1">
              <a:spLocks noChangeArrowheads="1"/>
            </p:cNvSpPr>
            <p:nvPr/>
          </p:nvSpPr>
          <p:spPr bwMode="auto">
            <a:xfrm>
              <a:off x="3142" y="2640"/>
              <a:ext cx="15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Microstrip </a:t>
              </a:r>
              <a:r>
                <a:rPr lang="en-US" sz="1400"/>
                <a:t>(Longitudinal view)</a:t>
              </a:r>
              <a:endParaRPr lang="en-US" sz="1600"/>
            </a:p>
          </p:txBody>
        </p:sp>
        <p:sp>
          <p:nvSpPr>
            <p:cNvPr id="26750" name="Text Box 126"/>
            <p:cNvSpPr txBox="1">
              <a:spLocks noChangeArrowheads="1"/>
            </p:cNvSpPr>
            <p:nvPr/>
          </p:nvSpPr>
          <p:spPr bwMode="auto">
            <a:xfrm>
              <a:off x="3504" y="2054"/>
              <a:ext cx="1703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/>
                <a:t>Scanning Laser Microscope image</a:t>
              </a:r>
            </a:p>
            <a:p>
              <a:r>
                <a:rPr lang="en-US" sz="1000" dirty="0"/>
                <a:t>YBCO strip at T = 79 K</a:t>
              </a:r>
            </a:p>
            <a:p>
              <a:r>
                <a:rPr lang="en-US" sz="1000" dirty="0"/>
                <a:t>f = 5.285 GHz, Laser Spot Size = 1 </a:t>
              </a:r>
              <a:r>
                <a:rPr lang="en-US" sz="1000" dirty="0">
                  <a:latin typeface="Symbol" pitchFamily="18" charset="2"/>
                </a:rPr>
                <a:t>m</a:t>
              </a:r>
              <a:r>
                <a:rPr lang="en-US" sz="1000" dirty="0"/>
                <a:t>m</a:t>
              </a:r>
            </a:p>
            <a:p>
              <a:endParaRPr lang="en-US" sz="1000" dirty="0"/>
            </a:p>
            <a:p>
              <a:r>
                <a:rPr lang="en-US" sz="1200" dirty="0"/>
                <a:t>See </a:t>
              </a:r>
              <a:r>
                <a:rPr lang="fr-FR" sz="1200" dirty="0" err="1" smtClean="0"/>
                <a:t>Appl</a:t>
              </a:r>
              <a:r>
                <a:rPr lang="fr-FR" sz="1200" dirty="0" smtClean="0"/>
                <a:t>. Phys. </a:t>
              </a:r>
              <a:r>
                <a:rPr lang="fr-FR" sz="1200" dirty="0" err="1" smtClean="0"/>
                <a:t>Lett</a:t>
              </a:r>
              <a:r>
                <a:rPr lang="fr-FR" sz="1200" dirty="0" smtClean="0"/>
                <a:t>. </a:t>
              </a:r>
              <a:r>
                <a:rPr lang="fr-FR" sz="1200" b="1" dirty="0" smtClean="0"/>
                <a:t>88</a:t>
              </a:r>
              <a:r>
                <a:rPr lang="fr-FR" sz="1200" dirty="0" smtClean="0"/>
                <a:t>, 212503 (2006)</a:t>
              </a:r>
              <a:endParaRPr lang="en-US" sz="1200" dirty="0"/>
            </a:p>
          </p:txBody>
        </p:sp>
        <p:sp>
          <p:nvSpPr>
            <p:cNvPr id="26751" name="Rectangle 127"/>
            <p:cNvSpPr>
              <a:spLocks noChangeArrowheads="1"/>
            </p:cNvSpPr>
            <p:nvPr/>
          </p:nvSpPr>
          <p:spPr bwMode="auto">
            <a:xfrm>
              <a:off x="1776" y="2861"/>
              <a:ext cx="1920" cy="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9" name="Text Box 135"/>
            <p:cNvSpPr txBox="1">
              <a:spLocks noChangeArrowheads="1"/>
            </p:cNvSpPr>
            <p:nvPr/>
          </p:nvSpPr>
          <p:spPr bwMode="auto">
            <a:xfrm>
              <a:off x="147" y="2112"/>
              <a:ext cx="17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</a:rPr>
                <a:t>+ Vortex Entry and Flow</a:t>
              </a:r>
            </a:p>
          </p:txBody>
        </p:sp>
        <p:sp>
          <p:nvSpPr>
            <p:cNvPr id="26766" name="Text Box 142"/>
            <p:cNvSpPr txBox="1">
              <a:spLocks noChangeArrowheads="1"/>
            </p:cNvSpPr>
            <p:nvPr/>
          </p:nvSpPr>
          <p:spPr bwMode="auto">
            <a:xfrm>
              <a:off x="395" y="2486"/>
              <a:ext cx="6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</a:rPr>
                <a:t>Heating</a:t>
              </a:r>
            </a:p>
          </p:txBody>
        </p:sp>
      </p:grpSp>
      <p:graphicFrame>
        <p:nvGraphicFramePr>
          <p:cNvPr id="64514" name="Object 1026"/>
          <p:cNvGraphicFramePr>
            <a:graphicFrameLocks noChangeAspect="1"/>
          </p:cNvGraphicFramePr>
          <p:nvPr/>
        </p:nvGraphicFramePr>
        <p:xfrm>
          <a:off x="6021966" y="2641116"/>
          <a:ext cx="1427162" cy="577756"/>
        </p:xfrm>
        <a:graphic>
          <a:graphicData uri="http://schemas.openxmlformats.org/presentationml/2006/ole">
            <p:oleObj spid="_x0000_s64514" name="Equation" r:id="rId5" imgW="10666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High Frequency </a:t>
            </a:r>
            <a:r>
              <a:rPr lang="en-US" dirty="0"/>
              <a:t>Electrodynamics of		 	Superconductors</a:t>
            </a:r>
          </a:p>
          <a:p>
            <a:r>
              <a:rPr lang="en-US" dirty="0"/>
              <a:t>Experimental High Frequency 	Superconductivity</a:t>
            </a:r>
          </a:p>
          <a:p>
            <a:r>
              <a:rPr lang="en-US" dirty="0" smtClean="0"/>
              <a:t>Further </a:t>
            </a:r>
            <a:r>
              <a:rPr lang="en-US" dirty="0"/>
              <a:t>Reading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6082" name="Text Box 2050"/>
          <p:cNvSpPr txBox="1">
            <a:spLocks noChangeArrowheads="1"/>
          </p:cNvSpPr>
          <p:nvPr/>
        </p:nvSpPr>
        <p:spPr bwMode="auto">
          <a:xfrm>
            <a:off x="762000" y="76200"/>
            <a:ext cx="7748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How to Model Superconducting Nonlinearity?</a:t>
            </a:r>
          </a:p>
        </p:txBody>
      </p:sp>
      <p:grpSp>
        <p:nvGrpSpPr>
          <p:cNvPr id="46188" name="Group 2156"/>
          <p:cNvGrpSpPr>
            <a:grpSpLocks/>
          </p:cNvGrpSpPr>
          <p:nvPr/>
        </p:nvGrpSpPr>
        <p:grpSpPr bwMode="auto">
          <a:xfrm>
            <a:off x="304800" y="879475"/>
            <a:ext cx="8763000" cy="2497138"/>
            <a:chOff x="192" y="554"/>
            <a:chExt cx="5520" cy="1573"/>
          </a:xfrm>
        </p:grpSpPr>
        <p:sp>
          <p:nvSpPr>
            <p:cNvPr id="46083" name="Text Box 2051"/>
            <p:cNvSpPr txBox="1">
              <a:spLocks noChangeArrowheads="1"/>
            </p:cNvSpPr>
            <p:nvPr/>
          </p:nvSpPr>
          <p:spPr bwMode="auto">
            <a:xfrm>
              <a:off x="278" y="554"/>
              <a:ext cx="47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(1) Taylor series expansion of nonlinear I-V curve </a:t>
              </a:r>
              <a:r>
                <a:rPr lang="en-US" sz="1800"/>
                <a:t>(Z. Y. Shen)</a:t>
              </a:r>
            </a:p>
          </p:txBody>
        </p:sp>
        <p:graphicFrame>
          <p:nvGraphicFramePr>
            <p:cNvPr id="65541" name="Object 2053"/>
            <p:cNvGraphicFramePr>
              <a:graphicFrameLocks noChangeAspect="1"/>
            </p:cNvGraphicFramePr>
            <p:nvPr/>
          </p:nvGraphicFramePr>
          <p:xfrm>
            <a:off x="192" y="1036"/>
            <a:ext cx="4128" cy="452"/>
          </p:xfrm>
          <a:graphic>
            <a:graphicData uri="http://schemas.openxmlformats.org/presentationml/2006/ole">
              <p:oleObj spid="_x0000_s65541" name="Equation" r:id="rId3" imgW="4406760" imgH="482400" progId="Equation.3">
                <p:embed/>
              </p:oleObj>
            </a:graphicData>
          </a:graphic>
        </p:graphicFrame>
        <p:sp>
          <p:nvSpPr>
            <p:cNvPr id="46085" name="Line 2053"/>
            <p:cNvSpPr>
              <a:spLocks noChangeShapeType="1"/>
            </p:cNvSpPr>
            <p:nvPr/>
          </p:nvSpPr>
          <p:spPr bwMode="auto">
            <a:xfrm flipV="1">
              <a:off x="1920" y="960"/>
              <a:ext cx="432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86" name="Text Box 2054"/>
            <p:cNvSpPr txBox="1">
              <a:spLocks noChangeArrowheads="1"/>
            </p:cNvSpPr>
            <p:nvPr/>
          </p:nvSpPr>
          <p:spPr bwMode="auto">
            <a:xfrm>
              <a:off x="2346" y="829"/>
              <a:ext cx="12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= 0 if I(-V) = -I(V)</a:t>
              </a:r>
            </a:p>
          </p:txBody>
        </p:sp>
        <p:sp>
          <p:nvSpPr>
            <p:cNvPr id="46087" name="Text Box 2055"/>
            <p:cNvSpPr txBox="1">
              <a:spLocks noChangeArrowheads="1"/>
            </p:cNvSpPr>
            <p:nvPr/>
          </p:nvSpPr>
          <p:spPr bwMode="auto">
            <a:xfrm>
              <a:off x="3168" y="1632"/>
              <a:ext cx="1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3</a:t>
              </a:r>
              <a:r>
                <a:rPr lang="en-US" sz="1800" baseline="30000"/>
                <a:t>rd</a:t>
              </a:r>
              <a:r>
                <a:rPr lang="en-US" sz="1800"/>
                <a:t> order term dominates</a:t>
              </a:r>
            </a:p>
          </p:txBody>
        </p:sp>
        <p:sp>
          <p:nvSpPr>
            <p:cNvPr id="46088" name="Line 2056"/>
            <p:cNvSpPr>
              <a:spLocks noChangeShapeType="1"/>
            </p:cNvSpPr>
            <p:nvPr/>
          </p:nvSpPr>
          <p:spPr bwMode="auto">
            <a:xfrm flipH="1" flipV="1">
              <a:off x="3264" y="148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Text Box 2057"/>
            <p:cNvSpPr txBox="1">
              <a:spLocks noChangeArrowheads="1"/>
            </p:cNvSpPr>
            <p:nvPr/>
          </p:nvSpPr>
          <p:spPr bwMode="auto">
            <a:xfrm>
              <a:off x="374" y="1877"/>
              <a:ext cx="3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V = V</a:t>
              </a:r>
              <a:r>
                <a:rPr lang="en-US" sz="2000" baseline="-25000"/>
                <a:t>0</a:t>
              </a:r>
              <a:r>
                <a:rPr lang="en-US" sz="2000"/>
                <a:t> sin(</a:t>
              </a:r>
              <a:r>
                <a:rPr lang="en-US" sz="2000">
                  <a:latin typeface="Symbol" pitchFamily="18" charset="2"/>
                </a:rPr>
                <a:t>w</a:t>
              </a:r>
              <a:r>
                <a:rPr lang="en-US" sz="2000"/>
                <a:t>t) input yields ~ V</a:t>
              </a:r>
              <a:r>
                <a:rPr lang="en-US" sz="2000" baseline="-25000"/>
                <a:t>0</a:t>
              </a:r>
              <a:r>
                <a:rPr lang="en-US" sz="2000" baseline="30000"/>
                <a:t>3</a:t>
              </a:r>
              <a:r>
                <a:rPr lang="en-US" sz="2000"/>
                <a:t> sin(3</a:t>
              </a:r>
              <a:r>
                <a:rPr lang="en-US" sz="2000">
                  <a:latin typeface="Symbol" pitchFamily="18" charset="2"/>
                </a:rPr>
                <a:t>w</a:t>
              </a:r>
              <a:r>
                <a:rPr lang="en-US" sz="2000"/>
                <a:t>t) + … output</a:t>
              </a:r>
            </a:p>
          </p:txBody>
        </p:sp>
        <p:sp>
          <p:nvSpPr>
            <p:cNvPr id="46090" name="Text Box 2058"/>
            <p:cNvSpPr txBox="1">
              <a:spLocks noChangeArrowheads="1"/>
            </p:cNvSpPr>
            <p:nvPr/>
          </p:nvSpPr>
          <p:spPr bwMode="auto">
            <a:xfrm>
              <a:off x="1183" y="1617"/>
              <a:ext cx="9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1/R linear term</a:t>
              </a:r>
            </a:p>
          </p:txBody>
        </p:sp>
        <p:sp>
          <p:nvSpPr>
            <p:cNvPr id="46091" name="Line 2059"/>
            <p:cNvSpPr>
              <a:spLocks noChangeShapeType="1"/>
            </p:cNvSpPr>
            <p:nvPr/>
          </p:nvSpPr>
          <p:spPr bwMode="auto">
            <a:xfrm flipH="1" flipV="1">
              <a:off x="1152" y="1488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83" name="Group 2151"/>
            <p:cNvGrpSpPr>
              <a:grpSpLocks/>
            </p:cNvGrpSpPr>
            <p:nvPr/>
          </p:nvGrpSpPr>
          <p:grpSpPr bwMode="auto">
            <a:xfrm>
              <a:off x="4642" y="864"/>
              <a:ext cx="1070" cy="816"/>
              <a:chOff x="4642" y="864"/>
              <a:chExt cx="1070" cy="816"/>
            </a:xfrm>
          </p:grpSpPr>
          <p:sp>
            <p:nvSpPr>
              <p:cNvPr id="46094" name="Line 2062"/>
              <p:cNvSpPr>
                <a:spLocks noChangeShapeType="1"/>
              </p:cNvSpPr>
              <p:nvPr/>
            </p:nvSpPr>
            <p:spPr bwMode="auto">
              <a:xfrm flipV="1">
                <a:off x="5056" y="991"/>
                <a:ext cx="0" cy="6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5" name="Line 2063"/>
              <p:cNvSpPr>
                <a:spLocks noChangeShapeType="1"/>
              </p:cNvSpPr>
              <p:nvPr/>
            </p:nvSpPr>
            <p:spPr bwMode="auto">
              <a:xfrm>
                <a:off x="4642" y="1317"/>
                <a:ext cx="8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6" name="Arc 2064"/>
              <p:cNvSpPr>
                <a:spLocks/>
              </p:cNvSpPr>
              <p:nvPr/>
            </p:nvSpPr>
            <p:spPr bwMode="auto">
              <a:xfrm flipH="1">
                <a:off x="5056" y="991"/>
                <a:ext cx="379" cy="3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7" name="Arc 2065"/>
              <p:cNvSpPr>
                <a:spLocks/>
              </p:cNvSpPr>
              <p:nvPr/>
            </p:nvSpPr>
            <p:spPr bwMode="auto">
              <a:xfrm flipV="1">
                <a:off x="4676" y="1317"/>
                <a:ext cx="380" cy="32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8" name="Text Box 2066"/>
              <p:cNvSpPr txBox="1">
                <a:spLocks noChangeArrowheads="1"/>
              </p:cNvSpPr>
              <p:nvPr/>
            </p:nvSpPr>
            <p:spPr bwMode="auto">
              <a:xfrm>
                <a:off x="5049" y="864"/>
                <a:ext cx="1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I</a:t>
                </a:r>
              </a:p>
            </p:txBody>
          </p:sp>
          <p:sp>
            <p:nvSpPr>
              <p:cNvPr id="46099" name="Text Box 2067"/>
              <p:cNvSpPr txBox="1">
                <a:spLocks noChangeArrowheads="1"/>
              </p:cNvSpPr>
              <p:nvPr/>
            </p:nvSpPr>
            <p:spPr bwMode="auto">
              <a:xfrm>
                <a:off x="5492" y="1233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V</a:t>
                </a:r>
              </a:p>
            </p:txBody>
          </p:sp>
        </p:grpSp>
      </p:grpSp>
      <p:grpSp>
        <p:nvGrpSpPr>
          <p:cNvPr id="46187" name="Group 2155"/>
          <p:cNvGrpSpPr>
            <a:grpSpLocks/>
          </p:cNvGrpSpPr>
          <p:nvPr/>
        </p:nvGrpSpPr>
        <p:grpSpPr bwMode="auto">
          <a:xfrm>
            <a:off x="87313" y="3529013"/>
            <a:ext cx="8593137" cy="2876550"/>
            <a:chOff x="55" y="2223"/>
            <a:chExt cx="5413" cy="1812"/>
          </a:xfrm>
        </p:grpSpPr>
        <p:sp>
          <p:nvSpPr>
            <p:cNvPr id="46092" name="Line 2060"/>
            <p:cNvSpPr>
              <a:spLocks noChangeShapeType="1"/>
            </p:cNvSpPr>
            <p:nvPr/>
          </p:nvSpPr>
          <p:spPr bwMode="auto">
            <a:xfrm>
              <a:off x="1056" y="2223"/>
              <a:ext cx="30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Text Box 2061"/>
            <p:cNvSpPr txBox="1">
              <a:spLocks noChangeArrowheads="1"/>
            </p:cNvSpPr>
            <p:nvPr/>
          </p:nvSpPr>
          <p:spPr bwMode="auto">
            <a:xfrm>
              <a:off x="288" y="2256"/>
              <a:ext cx="44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(2) Nonlinear transmission line model  </a:t>
              </a:r>
              <a:r>
                <a:rPr lang="en-US" sz="1800"/>
                <a:t>(Dahm and Scalapino)</a:t>
              </a:r>
            </a:p>
          </p:txBody>
        </p:sp>
        <p:grpSp>
          <p:nvGrpSpPr>
            <p:cNvPr id="46173" name="Group 2141"/>
            <p:cNvGrpSpPr>
              <a:grpSpLocks/>
            </p:cNvGrpSpPr>
            <p:nvPr/>
          </p:nvGrpSpPr>
          <p:grpSpPr bwMode="auto">
            <a:xfrm>
              <a:off x="126" y="2508"/>
              <a:ext cx="1218" cy="1021"/>
              <a:chOff x="240" y="2615"/>
              <a:chExt cx="1218" cy="1021"/>
            </a:xfrm>
          </p:grpSpPr>
          <p:sp>
            <p:nvSpPr>
              <p:cNvPr id="46168" name="Text Box 2136"/>
              <p:cNvSpPr txBox="1">
                <a:spLocks noChangeArrowheads="1"/>
              </p:cNvSpPr>
              <p:nvPr/>
            </p:nvSpPr>
            <p:spPr bwMode="auto">
              <a:xfrm>
                <a:off x="576" y="2615"/>
                <a:ext cx="1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I</a:t>
                </a:r>
              </a:p>
            </p:txBody>
          </p:sp>
          <p:sp>
            <p:nvSpPr>
              <p:cNvPr id="46105" name="Oval 2073"/>
              <p:cNvSpPr>
                <a:spLocks noChangeArrowheads="1"/>
              </p:cNvSpPr>
              <p:nvPr/>
            </p:nvSpPr>
            <p:spPr bwMode="auto">
              <a:xfrm>
                <a:off x="882" y="2832"/>
                <a:ext cx="96" cy="144"/>
              </a:xfrm>
              <a:prstGeom prst="ellipse">
                <a:avLst/>
              </a:pr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6" name="Oval 2074"/>
              <p:cNvSpPr>
                <a:spLocks noChangeArrowheads="1"/>
              </p:cNvSpPr>
              <p:nvPr/>
            </p:nvSpPr>
            <p:spPr bwMode="auto">
              <a:xfrm>
                <a:off x="930" y="2832"/>
                <a:ext cx="96" cy="144"/>
              </a:xfrm>
              <a:prstGeom prst="ellipse">
                <a:avLst/>
              </a:pr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7" name="Oval 2075"/>
              <p:cNvSpPr>
                <a:spLocks noChangeArrowheads="1"/>
              </p:cNvSpPr>
              <p:nvPr/>
            </p:nvSpPr>
            <p:spPr bwMode="auto">
              <a:xfrm>
                <a:off x="978" y="2832"/>
                <a:ext cx="96" cy="144"/>
              </a:xfrm>
              <a:prstGeom prst="ellipse">
                <a:avLst/>
              </a:pr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8" name="Oval 2076"/>
              <p:cNvSpPr>
                <a:spLocks noChangeArrowheads="1"/>
              </p:cNvSpPr>
              <p:nvPr/>
            </p:nvSpPr>
            <p:spPr bwMode="auto">
              <a:xfrm>
                <a:off x="1026" y="2832"/>
                <a:ext cx="96" cy="144"/>
              </a:xfrm>
              <a:prstGeom prst="ellipse">
                <a:avLst/>
              </a:pr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9" name="Line 2077"/>
              <p:cNvSpPr>
                <a:spLocks noChangeShapeType="1"/>
              </p:cNvSpPr>
              <p:nvPr/>
            </p:nvSpPr>
            <p:spPr bwMode="auto">
              <a:xfrm>
                <a:off x="786" y="297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9" name="Line 2087"/>
              <p:cNvSpPr>
                <a:spLocks noChangeShapeType="1"/>
              </p:cNvSpPr>
              <p:nvPr/>
            </p:nvSpPr>
            <p:spPr bwMode="auto">
              <a:xfrm>
                <a:off x="1104" y="297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0" name="Line 2088"/>
              <p:cNvSpPr>
                <a:spLocks noChangeShapeType="1"/>
              </p:cNvSpPr>
              <p:nvPr/>
            </p:nvSpPr>
            <p:spPr bwMode="auto">
              <a:xfrm>
                <a:off x="1170" y="297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1" name="Line 2089"/>
              <p:cNvSpPr>
                <a:spLocks noChangeShapeType="1"/>
              </p:cNvSpPr>
              <p:nvPr/>
            </p:nvSpPr>
            <p:spPr bwMode="auto">
              <a:xfrm>
                <a:off x="1074" y="325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2" name="Line 2090"/>
              <p:cNvSpPr>
                <a:spLocks noChangeShapeType="1"/>
              </p:cNvSpPr>
              <p:nvPr/>
            </p:nvSpPr>
            <p:spPr bwMode="auto">
              <a:xfrm>
                <a:off x="1074" y="331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7" name="Line 2095"/>
              <p:cNvSpPr>
                <a:spLocks noChangeShapeType="1"/>
              </p:cNvSpPr>
              <p:nvPr/>
            </p:nvSpPr>
            <p:spPr bwMode="auto">
              <a:xfrm>
                <a:off x="480" y="297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8" name="Line 2096"/>
              <p:cNvSpPr>
                <a:spLocks noChangeShapeType="1"/>
              </p:cNvSpPr>
              <p:nvPr/>
            </p:nvSpPr>
            <p:spPr bwMode="auto">
              <a:xfrm>
                <a:off x="546" y="297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9" name="Line 2097"/>
              <p:cNvSpPr>
                <a:spLocks noChangeShapeType="1"/>
              </p:cNvSpPr>
              <p:nvPr/>
            </p:nvSpPr>
            <p:spPr bwMode="auto">
              <a:xfrm>
                <a:off x="450" y="325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0" name="Line 2098"/>
              <p:cNvSpPr>
                <a:spLocks noChangeShapeType="1"/>
              </p:cNvSpPr>
              <p:nvPr/>
            </p:nvSpPr>
            <p:spPr bwMode="auto">
              <a:xfrm>
                <a:off x="450" y="331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5" name="Oval 2103"/>
              <p:cNvSpPr>
                <a:spLocks noChangeArrowheads="1"/>
              </p:cNvSpPr>
              <p:nvPr/>
            </p:nvSpPr>
            <p:spPr bwMode="auto">
              <a:xfrm>
                <a:off x="876" y="3444"/>
                <a:ext cx="96" cy="144"/>
              </a:xfrm>
              <a:prstGeom prst="ellipse">
                <a:avLst/>
              </a:pr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6" name="Oval 2104"/>
              <p:cNvSpPr>
                <a:spLocks noChangeArrowheads="1"/>
              </p:cNvSpPr>
              <p:nvPr/>
            </p:nvSpPr>
            <p:spPr bwMode="auto">
              <a:xfrm>
                <a:off x="924" y="3444"/>
                <a:ext cx="96" cy="144"/>
              </a:xfrm>
              <a:prstGeom prst="ellipse">
                <a:avLst/>
              </a:pr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7" name="Oval 2105"/>
              <p:cNvSpPr>
                <a:spLocks noChangeArrowheads="1"/>
              </p:cNvSpPr>
              <p:nvPr/>
            </p:nvSpPr>
            <p:spPr bwMode="auto">
              <a:xfrm>
                <a:off x="972" y="3444"/>
                <a:ext cx="96" cy="144"/>
              </a:xfrm>
              <a:prstGeom prst="ellipse">
                <a:avLst/>
              </a:pr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8" name="Oval 2106"/>
              <p:cNvSpPr>
                <a:spLocks noChangeArrowheads="1"/>
              </p:cNvSpPr>
              <p:nvPr/>
            </p:nvSpPr>
            <p:spPr bwMode="auto">
              <a:xfrm>
                <a:off x="1020" y="3444"/>
                <a:ext cx="96" cy="144"/>
              </a:xfrm>
              <a:prstGeom prst="ellipse">
                <a:avLst/>
              </a:prstGeom>
              <a:noFill/>
              <a:ln w="28575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9" name="Line 2107"/>
              <p:cNvSpPr>
                <a:spLocks noChangeShapeType="1"/>
              </p:cNvSpPr>
              <p:nvPr/>
            </p:nvSpPr>
            <p:spPr bwMode="auto">
              <a:xfrm>
                <a:off x="780" y="35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9" name="Line 2117"/>
              <p:cNvSpPr>
                <a:spLocks noChangeShapeType="1"/>
              </p:cNvSpPr>
              <p:nvPr/>
            </p:nvSpPr>
            <p:spPr bwMode="auto">
              <a:xfrm>
                <a:off x="1098" y="35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1" name="Line 2119"/>
              <p:cNvSpPr>
                <a:spLocks noChangeShapeType="1"/>
              </p:cNvSpPr>
              <p:nvPr/>
            </p:nvSpPr>
            <p:spPr bwMode="auto">
              <a:xfrm>
                <a:off x="474" y="358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2" name="Line 2120"/>
              <p:cNvSpPr>
                <a:spLocks noChangeShapeType="1"/>
              </p:cNvSpPr>
              <p:nvPr/>
            </p:nvSpPr>
            <p:spPr bwMode="auto">
              <a:xfrm>
                <a:off x="546" y="3312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3" name="Line 2121"/>
              <p:cNvSpPr>
                <a:spLocks noChangeShapeType="1"/>
              </p:cNvSpPr>
              <p:nvPr/>
            </p:nvSpPr>
            <p:spPr bwMode="auto">
              <a:xfrm>
                <a:off x="1170" y="3312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5" name="Text Box 2123"/>
              <p:cNvSpPr txBox="1">
                <a:spLocks noChangeArrowheads="1"/>
              </p:cNvSpPr>
              <p:nvPr/>
            </p:nvSpPr>
            <p:spPr bwMode="auto">
              <a:xfrm>
                <a:off x="1235" y="3151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C</a:t>
                </a:r>
              </a:p>
            </p:txBody>
          </p:sp>
          <p:sp>
            <p:nvSpPr>
              <p:cNvPr id="46157" name="Line 2125"/>
              <p:cNvSpPr>
                <a:spLocks noChangeShapeType="1"/>
              </p:cNvSpPr>
              <p:nvPr/>
            </p:nvSpPr>
            <p:spPr bwMode="auto">
              <a:xfrm flipV="1">
                <a:off x="615" y="2928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8" name="Line 2126"/>
              <p:cNvSpPr>
                <a:spLocks noChangeShapeType="1"/>
              </p:cNvSpPr>
              <p:nvPr/>
            </p:nvSpPr>
            <p:spPr bwMode="auto">
              <a:xfrm>
                <a:off x="657" y="2928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9" name="Line 2127"/>
              <p:cNvSpPr>
                <a:spLocks noChangeShapeType="1"/>
              </p:cNvSpPr>
              <p:nvPr/>
            </p:nvSpPr>
            <p:spPr bwMode="auto">
              <a:xfrm flipH="1">
                <a:off x="705" y="2928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0" name="Line 2128"/>
              <p:cNvSpPr>
                <a:spLocks noChangeShapeType="1"/>
              </p:cNvSpPr>
              <p:nvPr/>
            </p:nvSpPr>
            <p:spPr bwMode="auto">
              <a:xfrm flipH="1" flipV="1">
                <a:off x="750" y="2931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1" name="Line 2129"/>
              <p:cNvSpPr>
                <a:spLocks noChangeShapeType="1"/>
              </p:cNvSpPr>
              <p:nvPr/>
            </p:nvSpPr>
            <p:spPr bwMode="auto">
              <a:xfrm flipV="1">
                <a:off x="606" y="3540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2" name="Line 2130"/>
              <p:cNvSpPr>
                <a:spLocks noChangeShapeType="1"/>
              </p:cNvSpPr>
              <p:nvPr/>
            </p:nvSpPr>
            <p:spPr bwMode="auto">
              <a:xfrm>
                <a:off x="648" y="3540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3" name="Line 2131"/>
              <p:cNvSpPr>
                <a:spLocks noChangeShapeType="1"/>
              </p:cNvSpPr>
              <p:nvPr/>
            </p:nvSpPr>
            <p:spPr bwMode="auto">
              <a:xfrm flipH="1">
                <a:off x="696" y="3540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4" name="Line 2132"/>
              <p:cNvSpPr>
                <a:spLocks noChangeShapeType="1"/>
              </p:cNvSpPr>
              <p:nvPr/>
            </p:nvSpPr>
            <p:spPr bwMode="auto">
              <a:xfrm flipH="1" flipV="1">
                <a:off x="741" y="3543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5" name="Text Box 2133"/>
              <p:cNvSpPr txBox="1">
                <a:spLocks noChangeArrowheads="1"/>
              </p:cNvSpPr>
              <p:nvPr/>
            </p:nvSpPr>
            <p:spPr bwMode="auto">
              <a:xfrm>
                <a:off x="587" y="297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R</a:t>
                </a:r>
              </a:p>
            </p:txBody>
          </p:sp>
          <p:sp>
            <p:nvSpPr>
              <p:cNvPr id="46166" name="Text Box 2134"/>
              <p:cNvSpPr txBox="1">
                <a:spLocks noChangeArrowheads="1"/>
              </p:cNvSpPr>
              <p:nvPr/>
            </p:nvSpPr>
            <p:spPr bwMode="auto">
              <a:xfrm>
                <a:off x="899" y="2976"/>
                <a:ext cx="2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L</a:t>
                </a:r>
              </a:p>
            </p:txBody>
          </p:sp>
          <p:sp>
            <p:nvSpPr>
              <p:cNvPr id="46167" name="Line 2135"/>
              <p:cNvSpPr>
                <a:spLocks noChangeShapeType="1"/>
              </p:cNvSpPr>
              <p:nvPr/>
            </p:nvSpPr>
            <p:spPr bwMode="auto">
              <a:xfrm>
                <a:off x="546" y="2832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9" name="Text Box 2137"/>
              <p:cNvSpPr txBox="1">
                <a:spLocks noChangeArrowheads="1"/>
              </p:cNvSpPr>
              <p:nvPr/>
            </p:nvSpPr>
            <p:spPr bwMode="auto">
              <a:xfrm>
                <a:off x="240" y="3158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V</a:t>
                </a:r>
              </a:p>
            </p:txBody>
          </p:sp>
          <p:sp>
            <p:nvSpPr>
              <p:cNvPr id="46170" name="Line 2138"/>
              <p:cNvSpPr>
                <a:spLocks noChangeShapeType="1"/>
              </p:cNvSpPr>
              <p:nvPr/>
            </p:nvSpPr>
            <p:spPr bwMode="auto">
              <a:xfrm>
                <a:off x="354" y="3393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1" name="Line 2139"/>
              <p:cNvSpPr>
                <a:spLocks noChangeShapeType="1"/>
              </p:cNvSpPr>
              <p:nvPr/>
            </p:nvSpPr>
            <p:spPr bwMode="auto">
              <a:xfrm>
                <a:off x="354" y="297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65536" name="Object 2048"/>
            <p:cNvGraphicFramePr>
              <a:graphicFrameLocks noChangeAspect="1"/>
            </p:cNvGraphicFramePr>
            <p:nvPr/>
          </p:nvGraphicFramePr>
          <p:xfrm>
            <a:off x="1488" y="2725"/>
            <a:ext cx="768" cy="384"/>
          </p:xfrm>
          <a:graphic>
            <a:graphicData uri="http://schemas.openxmlformats.org/presentationml/2006/ole">
              <p:oleObj spid="_x0000_s65536" name="Equation" r:id="rId4" imgW="787320" imgH="393480" progId="Equation.3">
                <p:embed/>
              </p:oleObj>
            </a:graphicData>
          </a:graphic>
        </p:graphicFrame>
        <p:graphicFrame>
          <p:nvGraphicFramePr>
            <p:cNvPr id="65537" name="Object 2049"/>
            <p:cNvGraphicFramePr>
              <a:graphicFrameLocks noChangeAspect="1"/>
            </p:cNvGraphicFramePr>
            <p:nvPr/>
          </p:nvGraphicFramePr>
          <p:xfrm>
            <a:off x="1346" y="3205"/>
            <a:ext cx="1053" cy="384"/>
          </p:xfrm>
          <a:graphic>
            <a:graphicData uri="http://schemas.openxmlformats.org/presentationml/2006/ole">
              <p:oleObj spid="_x0000_s65537" name="Equation" r:id="rId5" imgW="1079280" imgH="393480" progId="Equation.3">
                <p:embed/>
              </p:oleObj>
            </a:graphicData>
          </a:graphic>
        </p:graphicFrame>
        <p:sp>
          <p:nvSpPr>
            <p:cNvPr id="46176" name="AutoShape 2144"/>
            <p:cNvSpPr>
              <a:spLocks/>
            </p:cNvSpPr>
            <p:nvPr/>
          </p:nvSpPr>
          <p:spPr bwMode="auto">
            <a:xfrm>
              <a:off x="2430" y="2751"/>
              <a:ext cx="96" cy="864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7" name="Text Box 2145"/>
            <p:cNvSpPr txBox="1">
              <a:spLocks noChangeArrowheads="1"/>
            </p:cNvSpPr>
            <p:nvPr/>
          </p:nvSpPr>
          <p:spPr bwMode="auto">
            <a:xfrm>
              <a:off x="132" y="3498"/>
              <a:ext cx="12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L and R are nonlinear:</a:t>
              </a:r>
            </a:p>
          </p:txBody>
        </p:sp>
        <p:graphicFrame>
          <p:nvGraphicFramePr>
            <p:cNvPr id="65538" name="Object 2050"/>
            <p:cNvGraphicFramePr>
              <a:graphicFrameLocks noChangeAspect="1"/>
            </p:cNvGraphicFramePr>
            <p:nvPr/>
          </p:nvGraphicFramePr>
          <p:xfrm>
            <a:off x="2640" y="3001"/>
            <a:ext cx="2539" cy="409"/>
          </p:xfrm>
          <a:graphic>
            <a:graphicData uri="http://schemas.openxmlformats.org/presentationml/2006/ole">
              <p:oleObj spid="_x0000_s65538" name="Equation" r:id="rId6" imgW="2603160" imgH="419040" progId="Equation.3">
                <p:embed/>
              </p:oleObj>
            </a:graphicData>
          </a:graphic>
        </p:graphicFrame>
        <p:sp>
          <p:nvSpPr>
            <p:cNvPr id="46179" name="AutoShape 2147"/>
            <p:cNvSpPr>
              <a:spLocks/>
            </p:cNvSpPr>
            <p:nvPr/>
          </p:nvSpPr>
          <p:spPr bwMode="auto">
            <a:xfrm rot="-5400000">
              <a:off x="4534" y="3039"/>
              <a:ext cx="240" cy="912"/>
            </a:xfrm>
            <a:prstGeom prst="leftBrace">
              <a:avLst>
                <a:gd name="adj1" fmla="val 3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0" name="Text Box 2148"/>
            <p:cNvSpPr txBox="1">
              <a:spLocks noChangeArrowheads="1"/>
            </p:cNvSpPr>
            <p:nvPr/>
          </p:nvSpPr>
          <p:spPr bwMode="auto">
            <a:xfrm>
              <a:off x="4176" y="3569"/>
              <a:ext cx="9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additional terms</a:t>
              </a:r>
            </a:p>
          </p:txBody>
        </p:sp>
        <p:sp>
          <p:nvSpPr>
            <p:cNvPr id="46181" name="Rectangle 2149"/>
            <p:cNvSpPr>
              <a:spLocks noChangeArrowheads="1"/>
            </p:cNvSpPr>
            <p:nvPr/>
          </p:nvSpPr>
          <p:spPr bwMode="auto">
            <a:xfrm>
              <a:off x="4252" y="3021"/>
              <a:ext cx="192" cy="38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2" name="Rectangle 2150"/>
            <p:cNvSpPr>
              <a:spLocks noChangeArrowheads="1"/>
            </p:cNvSpPr>
            <p:nvPr/>
          </p:nvSpPr>
          <p:spPr bwMode="auto">
            <a:xfrm>
              <a:off x="4876" y="3029"/>
              <a:ext cx="192" cy="38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5539" name="Object 2051"/>
            <p:cNvGraphicFramePr>
              <a:graphicFrameLocks noChangeAspect="1"/>
            </p:cNvGraphicFramePr>
            <p:nvPr/>
          </p:nvGraphicFramePr>
          <p:xfrm>
            <a:off x="55" y="3684"/>
            <a:ext cx="816" cy="351"/>
          </p:xfrm>
          <a:graphic>
            <a:graphicData uri="http://schemas.openxmlformats.org/presentationml/2006/ole">
              <p:oleObj spid="_x0000_s65539" name="Equation" r:id="rId7" imgW="1180800" imgH="507960" progId="Equation.3">
                <p:embed/>
              </p:oleObj>
            </a:graphicData>
          </a:graphic>
        </p:graphicFrame>
        <p:graphicFrame>
          <p:nvGraphicFramePr>
            <p:cNvPr id="65540" name="Object 2052"/>
            <p:cNvGraphicFramePr>
              <a:graphicFrameLocks noChangeAspect="1"/>
            </p:cNvGraphicFramePr>
            <p:nvPr/>
          </p:nvGraphicFramePr>
          <p:xfrm>
            <a:off x="990" y="3684"/>
            <a:ext cx="833" cy="351"/>
          </p:xfrm>
          <a:graphic>
            <a:graphicData uri="http://schemas.openxmlformats.org/presentationml/2006/ole">
              <p:oleObj spid="_x0000_s65540" name="Equation" r:id="rId8" imgW="1206360" imgH="507960" progId="Equation.3">
                <p:embed/>
              </p:oleObj>
            </a:graphicData>
          </a:graphic>
        </p:graphicFrame>
        <p:sp>
          <p:nvSpPr>
            <p:cNvPr id="46186" name="Text Box 2154"/>
            <p:cNvSpPr txBox="1">
              <a:spLocks noChangeArrowheads="1"/>
            </p:cNvSpPr>
            <p:nvPr/>
          </p:nvSpPr>
          <p:spPr bwMode="auto">
            <a:xfrm>
              <a:off x="3120" y="2688"/>
              <a:ext cx="2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3</a:t>
              </a:r>
              <a:r>
                <a:rPr lang="en-US" sz="1800" baseline="30000"/>
                <a:t>rd</a:t>
              </a:r>
              <a:r>
                <a:rPr lang="en-US" sz="1800"/>
                <a:t> harmonics and 3</a:t>
              </a:r>
              <a:r>
                <a:rPr lang="en-US" sz="1800" baseline="30000"/>
                <a:t>rd</a:t>
              </a:r>
              <a:r>
                <a:rPr lang="en-US" sz="1800"/>
                <a:t> order IMD result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09600" y="106363"/>
            <a:ext cx="826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Experimental </a:t>
            </a:r>
            <a:r>
              <a:rPr lang="en-US" sz="3200" dirty="0" smtClean="0"/>
              <a:t>High Frequency </a:t>
            </a:r>
            <a:r>
              <a:rPr lang="en-US" sz="3200" dirty="0"/>
              <a:t>Superconductivity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3400" y="1358900"/>
            <a:ext cx="436292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b="1" dirty="0" smtClean="0"/>
              <a:t>Resonators</a:t>
            </a:r>
          </a:p>
          <a:p>
            <a:pPr>
              <a:buFontTx/>
              <a:buChar char="•"/>
            </a:pPr>
            <a:endParaRPr lang="en-US" b="1" dirty="0"/>
          </a:p>
          <a:p>
            <a:pPr>
              <a:buFontTx/>
              <a:buChar char="•"/>
            </a:pPr>
            <a:r>
              <a:rPr lang="en-US" b="1" dirty="0" smtClean="0"/>
              <a:t>Cavity </a:t>
            </a:r>
            <a:r>
              <a:rPr lang="en-US" b="1" dirty="0"/>
              <a:t>Perturbation</a:t>
            </a:r>
          </a:p>
          <a:p>
            <a:pPr>
              <a:buFontTx/>
              <a:buChar char="•"/>
            </a:pPr>
            <a:endParaRPr lang="en-US" b="1" dirty="0"/>
          </a:p>
          <a:p>
            <a:pPr>
              <a:buFontTx/>
              <a:buChar char="•"/>
            </a:pPr>
            <a:r>
              <a:rPr lang="en-US" b="1" dirty="0"/>
              <a:t> Measurements of Nonlinearity</a:t>
            </a:r>
          </a:p>
          <a:p>
            <a:pPr>
              <a:buFontTx/>
              <a:buChar char="•"/>
            </a:pPr>
            <a:endParaRPr lang="en-US" b="1" dirty="0"/>
          </a:p>
          <a:p>
            <a:pPr>
              <a:buFontTx/>
              <a:buChar char="•"/>
            </a:pPr>
            <a:r>
              <a:rPr lang="en-US" b="1" dirty="0"/>
              <a:t> Topics of Current Interest</a:t>
            </a:r>
          </a:p>
          <a:p>
            <a:pPr>
              <a:buFontTx/>
              <a:buChar char="•"/>
            </a:pPr>
            <a:endParaRPr lang="en-US" b="1" dirty="0"/>
          </a:p>
          <a:p>
            <a:pPr>
              <a:buFontTx/>
              <a:buChar char="•"/>
            </a:pPr>
            <a:r>
              <a:rPr lang="en-US" b="1" dirty="0"/>
              <a:t> Microwave Microscopy	</a:t>
            </a:r>
          </a:p>
          <a:p>
            <a:pPr>
              <a:buFontTx/>
              <a:buChar char="•"/>
            </a:pPr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733800" y="0"/>
            <a:ext cx="2010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/>
              <a:t>Resonators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66690"/>
            <a:ext cx="60228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 the building block of superconducting applications …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Microwave surface impedance measurements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Cavity Quantum Electrodynamics of Qubits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Superconducting RF Accelerators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Metamaterials (</a:t>
            </a: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baseline="-25000" dirty="0" err="1" smtClean="0"/>
              <a:t>eff</a:t>
            </a:r>
            <a:r>
              <a:rPr lang="en-US" sz="2000" dirty="0" smtClean="0"/>
              <a:t> &lt; 0 ‘atoms’)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etc.</a:t>
            </a:r>
            <a:endParaRPr lang="en-US" sz="2000" dirty="0"/>
          </a:p>
        </p:txBody>
      </p:sp>
      <p:pic>
        <p:nvPicPr>
          <p:cNvPr id="5" name="Picture 9" descr="DSC011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2665854"/>
            <a:ext cx="4267200" cy="320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355725" y="3357265"/>
            <a:ext cx="1600200" cy="1066800"/>
            <a:chOff x="4320" y="2304"/>
            <a:chExt cx="1008" cy="672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321" y="2304"/>
              <a:ext cx="1007" cy="672"/>
            </a:xfrm>
            <a:prstGeom prst="rect">
              <a:avLst/>
            </a:prstGeom>
            <a:solidFill>
              <a:srgbClr val="EAEAEA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3032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4321" y="2352"/>
              <a:ext cx="959" cy="576"/>
            </a:xfrm>
            <a:prstGeom prst="rect">
              <a:avLst/>
            </a:prstGeom>
            <a:solidFill>
              <a:srgbClr val="EAEAEA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6" lon="1500000" rev="0"/>
              </a:camera>
              <a:lightRig rig="legacyFlat4" dir="b"/>
            </a:scene3d>
            <a:sp3d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4320" y="2736"/>
              <a:ext cx="960" cy="192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6" lon="1500000" rev="0"/>
              </a:camera>
              <a:lightRig rig="legacyFlat4" dir="b"/>
            </a:scene3d>
            <a:sp3d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368" y="2688"/>
              <a:ext cx="144" cy="48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6" lon="1500000" rev="0"/>
              </a:camera>
              <a:lightRig rig="legacyFlat4" dir="b"/>
            </a:scene3d>
            <a:sp3d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5136" y="2544"/>
              <a:ext cx="144" cy="48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6" lon="1500000" rev="0"/>
              </a:camera>
              <a:lightRig rig="legacyFlat4" dir="b"/>
            </a:scene3d>
            <a:sp3d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4512" y="2616"/>
              <a:ext cx="576" cy="48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6" lon="1500000" rev="0"/>
              </a:camera>
              <a:lightRig rig="legacyFlat4" dir="b"/>
            </a:scene3d>
            <a:sp3d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4320" y="2352"/>
              <a:ext cx="960" cy="192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6" lon="1500000" rev="0"/>
              </a:camera>
              <a:lightRig rig="legacyFlat4" dir="b"/>
            </a:scene3d>
            <a:sp3d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/>
            </a:p>
          </p:txBody>
        </p:sp>
      </p:grp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609975" y="3300115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Arial" pitchFamily="34" charset="0"/>
              </a:rPr>
              <a:t>P</a:t>
            </a:r>
            <a:r>
              <a:rPr lang="en-US" sz="2400" b="0" baseline="-25000">
                <a:latin typeface="Arial" pitchFamily="34" charset="0"/>
              </a:rPr>
              <a:t>out</a:t>
            </a: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228600" y="2514600"/>
            <a:ext cx="4416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latin typeface="Arial" pitchFamily="34" charset="0"/>
              </a:rPr>
              <a:t>co-planar </a:t>
            </a:r>
            <a:r>
              <a:rPr lang="en-US" b="0" dirty="0" smtClean="0">
                <a:latin typeface="Arial" pitchFamily="34" charset="0"/>
              </a:rPr>
              <a:t>waveguide resonator</a:t>
            </a:r>
            <a:endParaRPr lang="en-US" b="0" dirty="0">
              <a:latin typeface="Arial" pitchFamily="34" charset="0"/>
            </a:endParaRPr>
          </a:p>
        </p:txBody>
      </p:sp>
      <p:sp>
        <p:nvSpPr>
          <p:cNvPr id="29" name="Line 50"/>
          <p:cNvSpPr>
            <a:spLocks noChangeShapeType="1"/>
          </p:cNvSpPr>
          <p:nvPr/>
        </p:nvSpPr>
        <p:spPr bwMode="auto">
          <a:xfrm flipV="1">
            <a:off x="866775" y="4043065"/>
            <a:ext cx="490537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51"/>
          <p:cNvSpPr>
            <a:spLocks noChangeShapeType="1"/>
          </p:cNvSpPr>
          <p:nvPr/>
        </p:nvSpPr>
        <p:spPr bwMode="auto">
          <a:xfrm flipV="1">
            <a:off x="3108325" y="3627140"/>
            <a:ext cx="501650" cy="10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52"/>
          <p:cNvSpPr txBox="1">
            <a:spLocks noChangeArrowheads="1"/>
          </p:cNvSpPr>
          <p:nvPr/>
        </p:nvSpPr>
        <p:spPr bwMode="auto">
          <a:xfrm>
            <a:off x="685800" y="3516015"/>
            <a:ext cx="544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Arial" pitchFamily="34" charset="0"/>
              </a:rPr>
              <a:t>P</a:t>
            </a:r>
            <a:r>
              <a:rPr lang="en-US" sz="2400" b="0" baseline="-25000">
                <a:latin typeface="Arial" pitchFamily="34" charset="0"/>
              </a:rPr>
              <a:t>in</a:t>
            </a: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1290638" y="4587875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1290638" y="6111875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3165475" y="591185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f</a:t>
            </a: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2223448" y="4751696"/>
            <a:ext cx="0" cy="1397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2209800" y="5715000"/>
            <a:ext cx="350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f</a:t>
            </a:r>
            <a:r>
              <a:rPr lang="en-US" sz="2000" b="0" baseline="-25000" dirty="0"/>
              <a:t>0</a:t>
            </a: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201831" y="4648200"/>
            <a:ext cx="10935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3300"/>
                </a:solidFill>
              </a:rPr>
              <a:t>|</a:t>
            </a:r>
            <a:r>
              <a:rPr lang="en-US" b="0" dirty="0" smtClean="0">
                <a:solidFill>
                  <a:srgbClr val="FF3300"/>
                </a:solidFill>
              </a:rPr>
              <a:t>S</a:t>
            </a:r>
            <a:r>
              <a:rPr lang="en-US" b="0" baseline="-25000" dirty="0" smtClean="0">
                <a:solidFill>
                  <a:srgbClr val="FF3300"/>
                </a:solidFill>
              </a:rPr>
              <a:t>21</a:t>
            </a:r>
            <a:r>
              <a:rPr lang="en-US" b="0" dirty="0" smtClean="0">
                <a:solidFill>
                  <a:srgbClr val="FF3300"/>
                </a:solidFill>
              </a:rPr>
              <a:t>(f)|</a:t>
            </a:r>
            <a:r>
              <a:rPr lang="en-US" b="0" baseline="300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5" name="Text Box 54"/>
          <p:cNvSpPr txBox="1">
            <a:spLocks noChangeArrowheads="1"/>
          </p:cNvSpPr>
          <p:nvPr/>
        </p:nvSpPr>
        <p:spPr bwMode="auto">
          <a:xfrm>
            <a:off x="2590800" y="4724400"/>
            <a:ext cx="1479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latin typeface="Arial" pitchFamily="34" charset="0"/>
              </a:rPr>
              <a:t>resonator </a:t>
            </a:r>
            <a:endParaRPr lang="en-US" sz="1800" b="0" dirty="0" smtClean="0">
              <a:latin typeface="Arial" pitchFamily="34" charset="0"/>
            </a:endParaRPr>
          </a:p>
          <a:p>
            <a:r>
              <a:rPr lang="en-US" sz="1800" b="0" dirty="0" smtClean="0">
                <a:latin typeface="Arial" pitchFamily="34" charset="0"/>
              </a:rPr>
              <a:t>transmission</a:t>
            </a:r>
            <a:endParaRPr lang="en-US" sz="1800" b="0" dirty="0">
              <a:latin typeface="Arial" pitchFamily="34" charset="0"/>
            </a:endParaRPr>
          </a:p>
        </p:txBody>
      </p:sp>
      <p:sp>
        <p:nvSpPr>
          <p:cNvPr id="47" name="Freeform 60"/>
          <p:cNvSpPr>
            <a:spLocks/>
          </p:cNvSpPr>
          <p:nvPr/>
        </p:nvSpPr>
        <p:spPr bwMode="auto">
          <a:xfrm>
            <a:off x="1301441" y="4768850"/>
            <a:ext cx="1871663" cy="1152525"/>
          </a:xfrm>
          <a:custGeom>
            <a:avLst/>
            <a:gdLst>
              <a:gd name="T0" fmla="*/ 0 w 908"/>
              <a:gd name="T1" fmla="*/ 1152525 h 454"/>
              <a:gd name="T2" fmla="*/ 935832 w 908"/>
              <a:gd name="T3" fmla="*/ 0 h 454"/>
              <a:gd name="T4" fmla="*/ 1871663 w 908"/>
              <a:gd name="T5" fmla="*/ 1152525 h 454"/>
              <a:gd name="T6" fmla="*/ 0 60000 65536"/>
              <a:gd name="T7" fmla="*/ 0 60000 65536"/>
              <a:gd name="T8" fmla="*/ 0 60000 65536"/>
              <a:gd name="T9" fmla="*/ 0 w 908"/>
              <a:gd name="T10" fmla="*/ 0 h 454"/>
              <a:gd name="T11" fmla="*/ 908 w 908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8" h="454">
                <a:moveTo>
                  <a:pt x="0" y="454"/>
                </a:moveTo>
                <a:cubicBezTo>
                  <a:pt x="233" y="443"/>
                  <a:pt x="303" y="0"/>
                  <a:pt x="454" y="0"/>
                </a:cubicBezTo>
                <a:cubicBezTo>
                  <a:pt x="605" y="0"/>
                  <a:pt x="669" y="450"/>
                  <a:pt x="908" y="45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2182504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0947" y="4191000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Port 1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3124200" y="3810000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Port 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 animBg="1"/>
      <p:bldP spid="31" grpId="0"/>
      <p:bldP spid="33" grpId="0" animBg="1"/>
      <p:bldP spid="34" grpId="0" animBg="1"/>
      <p:bldP spid="35" grpId="0"/>
      <p:bldP spid="36" grpId="0" animBg="1"/>
      <p:bldP spid="37" grpId="0"/>
      <p:bldP spid="40" grpId="0"/>
      <p:bldP spid="45" grpId="0"/>
      <p:bldP spid="47" grpId="0" animBg="1"/>
      <p:bldP spid="50" grpId="0" animBg="1"/>
      <p:bldP spid="51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92712" y="6248400"/>
            <a:ext cx="2895600" cy="457200"/>
          </a:xfrm>
        </p:spPr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19400" y="-76200"/>
            <a:ext cx="32928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/>
              <a:t>Resonators </a:t>
            </a:r>
            <a:r>
              <a:rPr lang="en-US" sz="1800" dirty="0" smtClean="0"/>
              <a:t>(continued)</a:t>
            </a:r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53000" y="1757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912" y="566736"/>
            <a:ext cx="4286554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71600" y="4038600"/>
            <a:ext cx="16690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T = 79 K</a:t>
            </a:r>
          </a:p>
          <a:p>
            <a:r>
              <a:rPr lang="en-US" sz="2000" b="0" dirty="0"/>
              <a:t>P = - 10 dBm</a:t>
            </a:r>
          </a:p>
          <a:p>
            <a:r>
              <a:rPr lang="en-US" sz="2000" b="0" dirty="0"/>
              <a:t>f = 5.285 </a:t>
            </a:r>
            <a:r>
              <a:rPr lang="en-US" sz="2000" b="0" dirty="0" smtClean="0"/>
              <a:t>GHz</a:t>
            </a:r>
            <a:endParaRPr lang="en-US" sz="2000" b="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14400" y="762000"/>
            <a:ext cx="30989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YBCO/LaAlO</a:t>
            </a:r>
            <a:r>
              <a:rPr lang="en-US" baseline="-25000" dirty="0"/>
              <a:t>3</a:t>
            </a:r>
          </a:p>
          <a:p>
            <a:r>
              <a:rPr lang="en-US" dirty="0"/>
              <a:t>CPW </a:t>
            </a:r>
            <a:r>
              <a:rPr lang="en-US" dirty="0" smtClean="0"/>
              <a:t>Resonator</a:t>
            </a:r>
          </a:p>
          <a:p>
            <a:r>
              <a:rPr lang="en-US" sz="1400" dirty="0" smtClean="0"/>
              <a:t>Excited in Fundamental Mode</a:t>
            </a:r>
          </a:p>
          <a:p>
            <a:r>
              <a:rPr lang="en-US" sz="1400" dirty="0" smtClean="0"/>
              <a:t>Imaged by Laser Scanning Microscopy*</a:t>
            </a:r>
            <a:endParaRPr lang="en-US" sz="1400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35786" y="5658488"/>
            <a:ext cx="57626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71600" y="4953000"/>
            <a:ext cx="14782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 err="1"/>
              <a:t>W</a:t>
            </a:r>
            <a:r>
              <a:rPr lang="en-US" sz="1600" b="0" baseline="-25000" dirty="0" err="1"/>
              <a:t>strip</a:t>
            </a:r>
            <a:r>
              <a:rPr lang="en-US" sz="1600" b="0" dirty="0"/>
              <a:t> = 500 </a:t>
            </a:r>
            <a:r>
              <a:rPr lang="en-US" sz="1600" b="0" dirty="0">
                <a:latin typeface="Symbol" pitchFamily="18" charset="2"/>
              </a:rPr>
              <a:t>m</a:t>
            </a:r>
            <a:r>
              <a:rPr lang="en-US" sz="1600" b="0" dirty="0"/>
              <a:t>m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692650" y="2395536"/>
            <a:ext cx="57626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83112" y="2471736"/>
            <a:ext cx="1383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1 x 8 mm scan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5835847"/>
            <a:ext cx="3928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*A. P. Zhuravel, </a:t>
            </a:r>
            <a:r>
              <a:rPr lang="en-US" sz="1400" i="1" dirty="0" smtClean="0"/>
              <a:t>et al</a:t>
            </a:r>
            <a:r>
              <a:rPr lang="en-US" sz="1400" dirty="0" smtClean="0"/>
              <a:t>., J. Supercond. </a:t>
            </a:r>
            <a:r>
              <a:rPr lang="en-US" sz="1400" u="sng" dirty="0" smtClean="0"/>
              <a:t>19</a:t>
            </a:r>
            <a:r>
              <a:rPr lang="en-US" sz="1400" dirty="0" smtClean="0"/>
              <a:t>, 625 (2006)</a:t>
            </a:r>
            <a:endParaRPr lang="en-US" sz="1400" dirty="0"/>
          </a:p>
        </p:txBody>
      </p:sp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514600"/>
            <a:ext cx="4343400" cy="140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2704" y="1216539"/>
            <a:ext cx="879144" cy="79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114690" name="Picture 2" descr="http://upload.wikimedia.org/wikipedia/commons/thumb/1/11/Transmission_line_element.svg/220px-Transmission_line_element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989905"/>
            <a:ext cx="1752600" cy="1067493"/>
          </a:xfrm>
          <a:prstGeom prst="rect">
            <a:avLst/>
          </a:prstGeom>
          <a:noFill/>
        </p:spPr>
      </p:pic>
      <p:pic>
        <p:nvPicPr>
          <p:cNvPr id="8" name="Picture 2" descr="http://upload.wikimedia.org/wikipedia/commons/thumb/1/11/Transmission_line_element.svg/220px-Transmission_line_element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1648" y="989906"/>
            <a:ext cx="1752600" cy="1067493"/>
          </a:xfrm>
          <a:prstGeom prst="rect">
            <a:avLst/>
          </a:prstGeom>
          <a:noFill/>
        </p:spPr>
      </p:pic>
      <p:pic>
        <p:nvPicPr>
          <p:cNvPr id="9" name="Picture 2" descr="http://upload.wikimedia.org/wikipedia/commons/thumb/1/11/Transmission_line_element.svg/220px-Transmission_line_element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096" y="989907"/>
            <a:ext cx="1752600" cy="1067493"/>
          </a:xfrm>
          <a:prstGeom prst="rect">
            <a:avLst/>
          </a:prstGeom>
          <a:noFill/>
        </p:spPr>
      </p:pic>
      <p:pic>
        <p:nvPicPr>
          <p:cNvPr id="11" name="Picture 2" descr="http://upload.wikimedia.org/wikipedia/commons/thumb/1/11/Transmission_line_element.svg/220px-Transmission_line_element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2504" y="989906"/>
            <a:ext cx="1752600" cy="1067493"/>
          </a:xfrm>
          <a:prstGeom prst="rect">
            <a:avLst/>
          </a:prstGeom>
          <a:noFill/>
        </p:spPr>
      </p:pic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528" y="1260144"/>
            <a:ext cx="1193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4689144" y="873456"/>
            <a:ext cx="1524000" cy="1295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2133600"/>
            <a:ext cx="1714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Transmission Line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Unit Cell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133600" y="0"/>
            <a:ext cx="5165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/>
              <a:t>Transmission Line Resonators</a:t>
            </a:r>
            <a:endParaRPr lang="en-US" sz="3200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38200" y="666690"/>
            <a:ext cx="2820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Transmission Line Model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0056" y="3451164"/>
            <a:ext cx="879144" cy="79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upload.wikimedia.org/wikipedia/commons/thumb/1/11/Transmission_line_element.svg/220px-Transmission_line_element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0720" y="3224530"/>
            <a:ext cx="1752600" cy="1067493"/>
          </a:xfrm>
          <a:prstGeom prst="rect">
            <a:avLst/>
          </a:prstGeom>
          <a:noFill/>
        </p:spPr>
      </p:pic>
      <p:pic>
        <p:nvPicPr>
          <p:cNvPr id="18" name="Picture 2" descr="http://upload.wikimedia.org/wikipedia/commons/thumb/1/11/Transmission_line_element.svg/220px-Transmission_line_element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2168" y="3224531"/>
            <a:ext cx="1752600" cy="1067493"/>
          </a:xfrm>
          <a:prstGeom prst="rect">
            <a:avLst/>
          </a:prstGeom>
          <a:noFill/>
        </p:spPr>
      </p:pic>
      <p:pic>
        <p:nvPicPr>
          <p:cNvPr id="19" name="Picture 2" descr="http://upload.wikimedia.org/wikipedia/commons/thumb/1/11/Transmission_line_element.svg/220px-Transmission_line_element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3616" y="3224532"/>
            <a:ext cx="1752600" cy="1067493"/>
          </a:xfrm>
          <a:prstGeom prst="rect">
            <a:avLst/>
          </a:prstGeom>
          <a:noFill/>
        </p:spPr>
      </p:pic>
      <p:pic>
        <p:nvPicPr>
          <p:cNvPr id="20" name="Picture 2" descr="http://upload.wikimedia.org/wikipedia/commons/thumb/1/11/Transmission_line_element.svg/220px-Transmission_line_element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3024" y="3224531"/>
            <a:ext cx="1752600" cy="1067493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494769"/>
            <a:ext cx="1193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828720" y="2901315"/>
            <a:ext cx="3923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Transmission Line Resonator Model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1426192" y="3408671"/>
            <a:ext cx="200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1434152" y="3990975"/>
            <a:ext cx="200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143000" y="4177352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</a:t>
            </a:r>
            <a:r>
              <a:rPr lang="en-US" sz="2000" baseline="-25000" dirty="0" err="1" smtClean="0"/>
              <a:t>coupling</a:t>
            </a:r>
            <a:endParaRPr lang="en-US" sz="2000" baseline="-25000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674592" y="3415352"/>
            <a:ext cx="200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682552" y="3997656"/>
            <a:ext cx="200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7391400" y="4184033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</a:t>
            </a:r>
            <a:r>
              <a:rPr lang="en-US" sz="2000" baseline="-25000" dirty="0" err="1" smtClean="0"/>
              <a:t>coupling</a:t>
            </a:r>
            <a:endParaRPr lang="en-US" sz="2000" baseline="-25000" dirty="0"/>
          </a:p>
        </p:txBody>
      </p:sp>
      <p:sp>
        <p:nvSpPr>
          <p:cNvPr id="31" name="Oval 30"/>
          <p:cNvSpPr/>
          <p:nvPr/>
        </p:nvSpPr>
        <p:spPr bwMode="auto">
          <a:xfrm>
            <a:off x="1080448" y="3249304"/>
            <a:ext cx="990600" cy="15240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342496" y="3276600"/>
            <a:ext cx="990600" cy="15240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1600200" y="4953000"/>
            <a:ext cx="6248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4078287" y="5116513"/>
          <a:ext cx="1179513" cy="733425"/>
        </p:xfrm>
        <a:graphic>
          <a:graphicData uri="http://schemas.openxmlformats.org/presentationml/2006/ole">
            <p:oleObj spid="_x0000_s123909" name="Equation" r:id="rId7" imgW="634680" imgH="393480" progId="Equation.3">
              <p:embed/>
            </p:oleObj>
          </a:graphicData>
        </a:graphic>
      </p:graphicFrame>
      <p:graphicFrame>
        <p:nvGraphicFramePr>
          <p:cNvPr id="42" name="Object 5"/>
          <p:cNvGraphicFramePr>
            <a:graphicFrameLocks noChangeAspect="1"/>
          </p:cNvGraphicFramePr>
          <p:nvPr/>
        </p:nvGraphicFramePr>
        <p:xfrm>
          <a:off x="4267200" y="4239904"/>
          <a:ext cx="944563" cy="733425"/>
        </p:xfrm>
        <a:graphic>
          <a:graphicData uri="http://schemas.openxmlformats.org/presentationml/2006/ole">
            <p:oleObj spid="_x0000_s123910" name="Equation" r:id="rId8" imgW="507960" imgH="393480" progId="Equation.3">
              <p:embed/>
            </p:oleObj>
          </a:graphicData>
        </a:graphic>
      </p:graphicFrame>
      <p:graphicFrame>
        <p:nvGraphicFramePr>
          <p:cNvPr id="43" name="Object 5"/>
          <p:cNvGraphicFramePr>
            <a:graphicFrameLocks noChangeAspect="1"/>
          </p:cNvGraphicFramePr>
          <p:nvPr/>
        </p:nvGraphicFramePr>
        <p:xfrm>
          <a:off x="5626100" y="5310496"/>
          <a:ext cx="1438275" cy="377825"/>
        </p:xfrm>
        <a:graphic>
          <a:graphicData uri="http://schemas.openxmlformats.org/presentationml/2006/ole">
            <p:oleObj spid="_x0000_s123911" name="Equation" r:id="rId9" imgW="7743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4" grpId="0"/>
      <p:bldP spid="27" grpId="0"/>
      <p:bldP spid="30" grpId="0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3433762" cy="253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1990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38500"/>
            <a:ext cx="34004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167535"/>
            <a:ext cx="4495800" cy="64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505200"/>
            <a:ext cx="1609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495800"/>
            <a:ext cx="11049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79311" y="-76200"/>
            <a:ext cx="32928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/>
              <a:t>Resonators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667000" y="76200"/>
            <a:ext cx="337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Cavity Perturbation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04800" y="644525"/>
            <a:ext cx="8466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Objective: determine R</a:t>
            </a:r>
            <a:r>
              <a:rPr lang="en-US" baseline="-25000"/>
              <a:t>s</a:t>
            </a:r>
            <a:r>
              <a:rPr lang="en-US"/>
              <a:t>, X</a:t>
            </a:r>
            <a:r>
              <a:rPr lang="en-US" baseline="-25000"/>
              <a:t>s</a:t>
            </a:r>
            <a:r>
              <a:rPr lang="en-US"/>
              <a:t> (or 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2</a:t>
            </a:r>
            <a:r>
              <a:rPr lang="en-US"/>
              <a:t>) from f</a:t>
            </a:r>
            <a:r>
              <a:rPr lang="en-US" baseline="-25000"/>
              <a:t>0</a:t>
            </a:r>
            <a:r>
              <a:rPr lang="en-US"/>
              <a:t> and Q measurements</a:t>
            </a:r>
          </a:p>
          <a:p>
            <a:pPr algn="ctr"/>
            <a:r>
              <a:rPr lang="en-US"/>
              <a:t>of a resonant cavity containing the sample of interest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817688" y="2155825"/>
            <a:ext cx="152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817688" y="2155825"/>
            <a:ext cx="762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265488" y="2155825"/>
            <a:ext cx="762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503488" y="2994025"/>
            <a:ext cx="838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817688" y="2994025"/>
            <a:ext cx="685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905000" y="3352800"/>
            <a:ext cx="1400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Sample at</a:t>
            </a:r>
          </a:p>
          <a:p>
            <a:pPr algn="ctr" eaLnBrk="0" hangingPunct="0"/>
            <a:r>
              <a:rPr lang="en-US" sz="1600"/>
              <a:t>Temperature T</a:t>
            </a:r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2122488" y="18510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V="1">
            <a:off x="3036888" y="18510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2044700" y="2346325"/>
            <a:ext cx="1066800" cy="533400"/>
          </a:xfrm>
          <a:prstGeom prst="ellipse">
            <a:avLst/>
          </a:prstGeom>
          <a:solidFill>
            <a:srgbClr val="CCECFF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2520950" y="2879725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2520950" y="2346325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412750" y="3124200"/>
            <a:ext cx="13398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1"/>
                </a:solidFill>
              </a:rPr>
              <a:t>Microwave</a:t>
            </a:r>
          </a:p>
          <a:p>
            <a:pPr eaLnBrk="0" hangingPunct="0"/>
            <a:r>
              <a:rPr lang="en-US" sz="2000">
                <a:solidFill>
                  <a:schemeClr val="accent1"/>
                </a:solidFill>
              </a:rPr>
              <a:t>Resonator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2198688" y="2917825"/>
            <a:ext cx="762000" cy="76200"/>
          </a:xfrm>
          <a:prstGeom prst="rect">
            <a:avLst/>
          </a:prstGeom>
          <a:solidFill>
            <a:srgbClr val="D5F16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 flipV="1">
            <a:off x="2438400" y="2971800"/>
            <a:ext cx="76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808163" y="14843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Input</a:t>
            </a:r>
            <a:endParaRPr lang="en-US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2633663" y="14843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Output</a:t>
            </a:r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4267200" y="1787525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4267200" y="3921125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0" name="Freeform 22"/>
          <p:cNvSpPr>
            <a:spLocks/>
          </p:cNvSpPr>
          <p:nvPr/>
        </p:nvSpPr>
        <p:spPr bwMode="auto">
          <a:xfrm>
            <a:off x="4333875" y="2039938"/>
            <a:ext cx="3343275" cy="1804987"/>
          </a:xfrm>
          <a:custGeom>
            <a:avLst/>
            <a:gdLst/>
            <a:ahLst/>
            <a:cxnLst>
              <a:cxn ang="0">
                <a:pos x="0" y="1137"/>
              </a:cxn>
              <a:cxn ang="0">
                <a:pos x="84" y="1131"/>
              </a:cxn>
              <a:cxn ang="0">
                <a:pos x="240" y="1047"/>
              </a:cxn>
              <a:cxn ang="0">
                <a:pos x="306" y="1011"/>
              </a:cxn>
              <a:cxn ang="0">
                <a:pos x="342" y="975"/>
              </a:cxn>
              <a:cxn ang="0">
                <a:pos x="444" y="879"/>
              </a:cxn>
              <a:cxn ang="0">
                <a:pos x="564" y="705"/>
              </a:cxn>
              <a:cxn ang="0">
                <a:pos x="666" y="531"/>
              </a:cxn>
              <a:cxn ang="0">
                <a:pos x="690" y="483"/>
              </a:cxn>
              <a:cxn ang="0">
                <a:pos x="744" y="321"/>
              </a:cxn>
              <a:cxn ang="0">
                <a:pos x="774" y="219"/>
              </a:cxn>
              <a:cxn ang="0">
                <a:pos x="810" y="159"/>
              </a:cxn>
              <a:cxn ang="0">
                <a:pos x="954" y="3"/>
              </a:cxn>
              <a:cxn ang="0">
                <a:pos x="1044" y="39"/>
              </a:cxn>
              <a:cxn ang="0">
                <a:pos x="1080" y="63"/>
              </a:cxn>
              <a:cxn ang="0">
                <a:pos x="1146" y="153"/>
              </a:cxn>
              <a:cxn ang="0">
                <a:pos x="1194" y="267"/>
              </a:cxn>
              <a:cxn ang="0">
                <a:pos x="1218" y="327"/>
              </a:cxn>
              <a:cxn ang="0">
                <a:pos x="1308" y="621"/>
              </a:cxn>
              <a:cxn ang="0">
                <a:pos x="1332" y="681"/>
              </a:cxn>
              <a:cxn ang="0">
                <a:pos x="1386" y="789"/>
              </a:cxn>
              <a:cxn ang="0">
                <a:pos x="1446" y="879"/>
              </a:cxn>
              <a:cxn ang="0">
                <a:pos x="1650" y="1053"/>
              </a:cxn>
              <a:cxn ang="0">
                <a:pos x="2010" y="1095"/>
              </a:cxn>
              <a:cxn ang="0">
                <a:pos x="2106" y="1107"/>
              </a:cxn>
            </a:cxnLst>
            <a:rect l="0" t="0" r="r" b="b"/>
            <a:pathLst>
              <a:path w="2106" h="1137">
                <a:moveTo>
                  <a:pt x="0" y="1137"/>
                </a:moveTo>
                <a:cubicBezTo>
                  <a:pt x="28" y="1135"/>
                  <a:pt x="56" y="1135"/>
                  <a:pt x="84" y="1131"/>
                </a:cubicBezTo>
                <a:cubicBezTo>
                  <a:pt x="136" y="1123"/>
                  <a:pt x="197" y="1076"/>
                  <a:pt x="240" y="1047"/>
                </a:cubicBezTo>
                <a:cubicBezTo>
                  <a:pt x="273" y="1025"/>
                  <a:pt x="252" y="1038"/>
                  <a:pt x="306" y="1011"/>
                </a:cubicBezTo>
                <a:cubicBezTo>
                  <a:pt x="321" y="1003"/>
                  <a:pt x="330" y="987"/>
                  <a:pt x="342" y="975"/>
                </a:cubicBezTo>
                <a:cubicBezTo>
                  <a:pt x="373" y="944"/>
                  <a:pt x="419" y="917"/>
                  <a:pt x="444" y="879"/>
                </a:cubicBezTo>
                <a:cubicBezTo>
                  <a:pt x="483" y="820"/>
                  <a:pt x="526" y="765"/>
                  <a:pt x="564" y="705"/>
                </a:cubicBezTo>
                <a:cubicBezTo>
                  <a:pt x="600" y="648"/>
                  <a:pt x="636" y="592"/>
                  <a:pt x="666" y="531"/>
                </a:cubicBezTo>
                <a:cubicBezTo>
                  <a:pt x="674" y="515"/>
                  <a:pt x="686" y="500"/>
                  <a:pt x="690" y="483"/>
                </a:cubicBezTo>
                <a:cubicBezTo>
                  <a:pt x="704" y="427"/>
                  <a:pt x="733" y="377"/>
                  <a:pt x="744" y="321"/>
                </a:cubicBezTo>
                <a:cubicBezTo>
                  <a:pt x="750" y="291"/>
                  <a:pt x="756" y="245"/>
                  <a:pt x="774" y="219"/>
                </a:cubicBezTo>
                <a:cubicBezTo>
                  <a:pt x="786" y="200"/>
                  <a:pt x="801" y="179"/>
                  <a:pt x="810" y="159"/>
                </a:cubicBezTo>
                <a:cubicBezTo>
                  <a:pt x="842" y="88"/>
                  <a:pt x="872" y="24"/>
                  <a:pt x="954" y="3"/>
                </a:cubicBezTo>
                <a:cubicBezTo>
                  <a:pt x="1038" y="11"/>
                  <a:pt x="999" y="0"/>
                  <a:pt x="1044" y="39"/>
                </a:cubicBezTo>
                <a:cubicBezTo>
                  <a:pt x="1055" y="48"/>
                  <a:pt x="1080" y="63"/>
                  <a:pt x="1080" y="63"/>
                </a:cubicBezTo>
                <a:cubicBezTo>
                  <a:pt x="1100" y="93"/>
                  <a:pt x="1135" y="119"/>
                  <a:pt x="1146" y="153"/>
                </a:cubicBezTo>
                <a:cubicBezTo>
                  <a:pt x="1157" y="185"/>
                  <a:pt x="1176" y="241"/>
                  <a:pt x="1194" y="267"/>
                </a:cubicBezTo>
                <a:cubicBezTo>
                  <a:pt x="1200" y="291"/>
                  <a:pt x="1204" y="307"/>
                  <a:pt x="1218" y="327"/>
                </a:cubicBezTo>
                <a:cubicBezTo>
                  <a:pt x="1243" y="427"/>
                  <a:pt x="1268" y="527"/>
                  <a:pt x="1308" y="621"/>
                </a:cubicBezTo>
                <a:cubicBezTo>
                  <a:pt x="1317" y="642"/>
                  <a:pt x="1319" y="661"/>
                  <a:pt x="1332" y="681"/>
                </a:cubicBezTo>
                <a:cubicBezTo>
                  <a:pt x="1342" y="719"/>
                  <a:pt x="1362" y="758"/>
                  <a:pt x="1386" y="789"/>
                </a:cubicBezTo>
                <a:cubicBezTo>
                  <a:pt x="1398" y="826"/>
                  <a:pt x="1422" y="851"/>
                  <a:pt x="1446" y="879"/>
                </a:cubicBezTo>
                <a:cubicBezTo>
                  <a:pt x="1497" y="940"/>
                  <a:pt x="1572" y="1025"/>
                  <a:pt x="1650" y="1053"/>
                </a:cubicBezTo>
                <a:cubicBezTo>
                  <a:pt x="1762" y="1094"/>
                  <a:pt x="1894" y="1084"/>
                  <a:pt x="2010" y="1095"/>
                </a:cubicBezTo>
                <a:cubicBezTo>
                  <a:pt x="2042" y="1101"/>
                  <a:pt x="2073" y="1107"/>
                  <a:pt x="2106" y="110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7908925" y="3706813"/>
            <a:ext cx="11985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frequency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3657600" y="1444625"/>
            <a:ext cx="1339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transmission</a:t>
            </a: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5924550" y="380682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5699125" y="3962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f</a:t>
            </a:r>
            <a:r>
              <a:rPr lang="en-US" baseline="-25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5410200" y="2854325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5659438" y="28067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2797" name="Freeform 29"/>
          <p:cNvSpPr>
            <a:spLocks/>
          </p:cNvSpPr>
          <p:nvPr/>
        </p:nvSpPr>
        <p:spPr bwMode="auto">
          <a:xfrm>
            <a:off x="4876800" y="2133600"/>
            <a:ext cx="4038600" cy="1681163"/>
          </a:xfrm>
          <a:custGeom>
            <a:avLst/>
            <a:gdLst/>
            <a:ahLst/>
            <a:cxnLst>
              <a:cxn ang="0">
                <a:pos x="0" y="1137"/>
              </a:cxn>
              <a:cxn ang="0">
                <a:pos x="84" y="1131"/>
              </a:cxn>
              <a:cxn ang="0">
                <a:pos x="240" y="1047"/>
              </a:cxn>
              <a:cxn ang="0">
                <a:pos x="306" y="1011"/>
              </a:cxn>
              <a:cxn ang="0">
                <a:pos x="342" y="975"/>
              </a:cxn>
              <a:cxn ang="0">
                <a:pos x="444" y="879"/>
              </a:cxn>
              <a:cxn ang="0">
                <a:pos x="564" y="705"/>
              </a:cxn>
              <a:cxn ang="0">
                <a:pos x="666" y="531"/>
              </a:cxn>
              <a:cxn ang="0">
                <a:pos x="690" y="483"/>
              </a:cxn>
              <a:cxn ang="0">
                <a:pos x="744" y="321"/>
              </a:cxn>
              <a:cxn ang="0">
                <a:pos x="774" y="219"/>
              </a:cxn>
              <a:cxn ang="0">
                <a:pos x="810" y="159"/>
              </a:cxn>
              <a:cxn ang="0">
                <a:pos x="954" y="3"/>
              </a:cxn>
              <a:cxn ang="0">
                <a:pos x="1044" y="39"/>
              </a:cxn>
              <a:cxn ang="0">
                <a:pos x="1080" y="63"/>
              </a:cxn>
              <a:cxn ang="0">
                <a:pos x="1146" y="153"/>
              </a:cxn>
              <a:cxn ang="0">
                <a:pos x="1194" y="267"/>
              </a:cxn>
              <a:cxn ang="0">
                <a:pos x="1218" y="327"/>
              </a:cxn>
              <a:cxn ang="0">
                <a:pos x="1308" y="621"/>
              </a:cxn>
              <a:cxn ang="0">
                <a:pos x="1332" y="681"/>
              </a:cxn>
              <a:cxn ang="0">
                <a:pos x="1386" y="789"/>
              </a:cxn>
              <a:cxn ang="0">
                <a:pos x="1446" y="879"/>
              </a:cxn>
              <a:cxn ang="0">
                <a:pos x="1650" y="1053"/>
              </a:cxn>
              <a:cxn ang="0">
                <a:pos x="2010" y="1095"/>
              </a:cxn>
              <a:cxn ang="0">
                <a:pos x="2106" y="1107"/>
              </a:cxn>
            </a:cxnLst>
            <a:rect l="0" t="0" r="r" b="b"/>
            <a:pathLst>
              <a:path w="2106" h="1137">
                <a:moveTo>
                  <a:pt x="0" y="1137"/>
                </a:moveTo>
                <a:cubicBezTo>
                  <a:pt x="28" y="1135"/>
                  <a:pt x="56" y="1135"/>
                  <a:pt x="84" y="1131"/>
                </a:cubicBezTo>
                <a:cubicBezTo>
                  <a:pt x="136" y="1123"/>
                  <a:pt x="197" y="1076"/>
                  <a:pt x="240" y="1047"/>
                </a:cubicBezTo>
                <a:cubicBezTo>
                  <a:pt x="273" y="1025"/>
                  <a:pt x="252" y="1038"/>
                  <a:pt x="306" y="1011"/>
                </a:cubicBezTo>
                <a:cubicBezTo>
                  <a:pt x="321" y="1003"/>
                  <a:pt x="330" y="987"/>
                  <a:pt x="342" y="975"/>
                </a:cubicBezTo>
                <a:cubicBezTo>
                  <a:pt x="373" y="944"/>
                  <a:pt x="419" y="917"/>
                  <a:pt x="444" y="879"/>
                </a:cubicBezTo>
                <a:cubicBezTo>
                  <a:pt x="483" y="820"/>
                  <a:pt x="526" y="765"/>
                  <a:pt x="564" y="705"/>
                </a:cubicBezTo>
                <a:cubicBezTo>
                  <a:pt x="600" y="648"/>
                  <a:pt x="636" y="592"/>
                  <a:pt x="666" y="531"/>
                </a:cubicBezTo>
                <a:cubicBezTo>
                  <a:pt x="674" y="515"/>
                  <a:pt x="686" y="500"/>
                  <a:pt x="690" y="483"/>
                </a:cubicBezTo>
                <a:cubicBezTo>
                  <a:pt x="704" y="427"/>
                  <a:pt x="733" y="377"/>
                  <a:pt x="744" y="321"/>
                </a:cubicBezTo>
                <a:cubicBezTo>
                  <a:pt x="750" y="291"/>
                  <a:pt x="756" y="245"/>
                  <a:pt x="774" y="219"/>
                </a:cubicBezTo>
                <a:cubicBezTo>
                  <a:pt x="786" y="200"/>
                  <a:pt x="801" y="179"/>
                  <a:pt x="810" y="159"/>
                </a:cubicBezTo>
                <a:cubicBezTo>
                  <a:pt x="842" y="88"/>
                  <a:pt x="872" y="24"/>
                  <a:pt x="954" y="3"/>
                </a:cubicBezTo>
                <a:cubicBezTo>
                  <a:pt x="1038" y="11"/>
                  <a:pt x="999" y="0"/>
                  <a:pt x="1044" y="39"/>
                </a:cubicBezTo>
                <a:cubicBezTo>
                  <a:pt x="1055" y="48"/>
                  <a:pt x="1080" y="63"/>
                  <a:pt x="1080" y="63"/>
                </a:cubicBezTo>
                <a:cubicBezTo>
                  <a:pt x="1100" y="93"/>
                  <a:pt x="1135" y="119"/>
                  <a:pt x="1146" y="153"/>
                </a:cubicBezTo>
                <a:cubicBezTo>
                  <a:pt x="1157" y="185"/>
                  <a:pt x="1176" y="241"/>
                  <a:pt x="1194" y="267"/>
                </a:cubicBezTo>
                <a:cubicBezTo>
                  <a:pt x="1200" y="291"/>
                  <a:pt x="1204" y="307"/>
                  <a:pt x="1218" y="327"/>
                </a:cubicBezTo>
                <a:cubicBezTo>
                  <a:pt x="1243" y="427"/>
                  <a:pt x="1268" y="527"/>
                  <a:pt x="1308" y="621"/>
                </a:cubicBezTo>
                <a:cubicBezTo>
                  <a:pt x="1317" y="642"/>
                  <a:pt x="1319" y="661"/>
                  <a:pt x="1332" y="681"/>
                </a:cubicBezTo>
                <a:cubicBezTo>
                  <a:pt x="1342" y="719"/>
                  <a:pt x="1362" y="758"/>
                  <a:pt x="1386" y="789"/>
                </a:cubicBezTo>
                <a:cubicBezTo>
                  <a:pt x="1398" y="826"/>
                  <a:pt x="1422" y="851"/>
                  <a:pt x="1446" y="879"/>
                </a:cubicBezTo>
                <a:cubicBezTo>
                  <a:pt x="1497" y="940"/>
                  <a:pt x="1572" y="1025"/>
                  <a:pt x="1650" y="1053"/>
                </a:cubicBezTo>
                <a:cubicBezTo>
                  <a:pt x="1762" y="1094"/>
                  <a:pt x="1894" y="1084"/>
                  <a:pt x="2010" y="1095"/>
                </a:cubicBezTo>
                <a:cubicBezTo>
                  <a:pt x="2042" y="1101"/>
                  <a:pt x="2073" y="1107"/>
                  <a:pt x="2106" y="110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6781800" y="38036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6629400" y="3959225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f</a:t>
            </a:r>
            <a:r>
              <a:rPr lang="en-US" baseline="-25000">
                <a:solidFill>
                  <a:schemeClr val="accent2"/>
                </a:solidFill>
              </a:rPr>
              <a:t>0</a:t>
            </a:r>
            <a:r>
              <a:rPr lang="en-US">
                <a:solidFill>
                  <a:schemeClr val="accent2"/>
                </a:solidFill>
              </a:rPr>
              <a:t>’</a:t>
            </a:r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>
            <a:off x="6096000" y="3006725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6573838" y="2968625"/>
            <a:ext cx="5381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accent2"/>
                </a:solidFill>
              </a:rPr>
              <a:t>f’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4727575" y="4419600"/>
            <a:ext cx="35782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dirty="0" err="1"/>
              <a:t>f</a:t>
            </a:r>
            <a:r>
              <a:rPr lang="en-US" sz="2000" dirty="0"/>
              <a:t> = f</a:t>
            </a:r>
            <a:r>
              <a:rPr lang="en-US" sz="2000" baseline="-25000" dirty="0"/>
              <a:t>0</a:t>
            </a:r>
            <a:r>
              <a:rPr lang="en-US" sz="2000" dirty="0"/>
              <a:t>’ – f</a:t>
            </a:r>
            <a:r>
              <a:rPr lang="en-US" sz="2000" baseline="-25000" dirty="0"/>
              <a:t>0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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D</a:t>
            </a:r>
            <a:r>
              <a:rPr lang="en-US" sz="2000" dirty="0">
                <a:sym typeface="Symbol" pitchFamily="18" charset="2"/>
              </a:rPr>
              <a:t>(Stored Energy)</a:t>
            </a:r>
            <a:endParaRPr lang="en-US" sz="2000" dirty="0"/>
          </a:p>
          <a:p>
            <a:pPr eaLnBrk="0" hangingPunct="0"/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(1/2Q) </a:t>
            </a:r>
            <a:r>
              <a:rPr lang="en-US" sz="2000" dirty="0">
                <a:sym typeface="Symbol" pitchFamily="18" charset="2"/>
              </a:rPr>
              <a:t>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D</a:t>
            </a:r>
            <a:r>
              <a:rPr lang="en-US" sz="2000" dirty="0">
                <a:sym typeface="Symbol" pitchFamily="18" charset="2"/>
              </a:rPr>
              <a:t>(Dissipated Energy)</a:t>
            </a:r>
            <a:r>
              <a:rPr lang="en-US" sz="2000" dirty="0"/>
              <a:t> </a:t>
            </a: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838200" y="4191000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</a:rPr>
              <a:t>Quality Factor</a:t>
            </a:r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>
            <a:off x="1589088" y="216535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76200" y="2108200"/>
            <a:ext cx="1512888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~ microwave</a:t>
            </a:r>
          </a:p>
          <a:p>
            <a:pPr algn="ctr" eaLnBrk="0" hangingPunct="0"/>
            <a:r>
              <a:rPr lang="en-US" sz="2000"/>
              <a:t>wavelength</a:t>
            </a:r>
          </a:p>
          <a:p>
            <a:pPr algn="ctr" eaLnBrk="0" hangingPunct="0"/>
            <a:r>
              <a:rPr lang="en-US" sz="2000">
                <a:latin typeface="Symbol" pitchFamily="18" charset="2"/>
              </a:rPr>
              <a:t>l</a:t>
            </a: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5622925" y="1609725"/>
            <a:ext cx="471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6577013" y="1701800"/>
            <a:ext cx="4714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accent2"/>
                </a:solidFill>
              </a:rPr>
              <a:t>T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2065338" y="2432050"/>
            <a:ext cx="354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66560" name="Object 1024"/>
          <p:cNvGraphicFramePr>
            <a:graphicFrameLocks noChangeAspect="1"/>
          </p:cNvGraphicFramePr>
          <p:nvPr/>
        </p:nvGraphicFramePr>
        <p:xfrm>
          <a:off x="792163" y="4648200"/>
          <a:ext cx="2027237" cy="779463"/>
        </p:xfrm>
        <a:graphic>
          <a:graphicData uri="http://schemas.openxmlformats.org/presentationml/2006/ole">
            <p:oleObj spid="_x0000_s66560" name="Equation" r:id="rId3" imgW="1155600" imgH="444240" progId="Equation.3">
              <p:embed/>
            </p:oleObj>
          </a:graphicData>
        </a:graphic>
      </p:graphicFrame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4746625" y="5154613"/>
            <a:ext cx="340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Cavity perturbation means </a:t>
            </a:r>
            <a:r>
              <a:rPr lang="en-US" sz="1800">
                <a:latin typeface="Symbol" pitchFamily="18" charset="2"/>
              </a:rPr>
              <a:t>D</a:t>
            </a:r>
            <a:r>
              <a:rPr lang="en-US" sz="1800"/>
              <a:t>f &lt;&lt; f</a:t>
            </a:r>
            <a:r>
              <a:rPr lang="en-US" sz="1800" baseline="-25000"/>
              <a:t>0</a:t>
            </a:r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 flipV="1">
            <a:off x="1676400" y="3048000"/>
            <a:ext cx="304800" cy="457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6561" name="Object 1025"/>
          <p:cNvGraphicFramePr>
            <a:graphicFrameLocks noChangeAspect="1"/>
          </p:cNvGraphicFramePr>
          <p:nvPr/>
        </p:nvGraphicFramePr>
        <p:xfrm>
          <a:off x="2362200" y="5586413"/>
          <a:ext cx="762000" cy="661987"/>
        </p:xfrm>
        <a:graphic>
          <a:graphicData uri="http://schemas.openxmlformats.org/presentationml/2006/ole">
            <p:oleObj spid="_x0000_s66561" name="Equation" r:id="rId4" imgW="482400" imgH="419040" progId="Equation.3">
              <p:embed/>
            </p:oleObj>
          </a:graphicData>
        </a:graphic>
      </p:graphicFrame>
      <p:graphicFrame>
        <p:nvGraphicFramePr>
          <p:cNvPr id="66562" name="Object 1026"/>
          <p:cNvGraphicFramePr>
            <a:graphicFrameLocks noChangeAspect="1"/>
          </p:cNvGraphicFramePr>
          <p:nvPr/>
        </p:nvGraphicFramePr>
        <p:xfrm>
          <a:off x="3581400" y="5627688"/>
          <a:ext cx="1403350" cy="620712"/>
        </p:xfrm>
        <a:graphic>
          <a:graphicData uri="http://schemas.openxmlformats.org/presentationml/2006/ole">
            <p:oleObj spid="_x0000_s66562" name="Equation" r:id="rId5" imgW="888840" imgH="393480" progId="Equation.3">
              <p:embed/>
            </p:oleObj>
          </a:graphicData>
        </a:graphic>
      </p:graphicFrame>
      <p:sp>
        <p:nvSpPr>
          <p:cNvPr id="32814" name="Text Box 46"/>
          <p:cNvSpPr txBox="1">
            <a:spLocks noChangeArrowheads="1"/>
          </p:cNvSpPr>
          <p:nvPr/>
        </p:nvSpPr>
        <p:spPr bwMode="auto">
          <a:xfrm>
            <a:off x="5181600" y="5729288"/>
            <a:ext cx="3706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Symbol" pitchFamily="18" charset="2"/>
              </a:rPr>
              <a:t>G</a:t>
            </a:r>
            <a:r>
              <a:rPr lang="en-US" sz="1800"/>
              <a:t> is the sample/cavity geometry factor</a:t>
            </a:r>
          </a:p>
        </p:txBody>
      </p:sp>
      <p:sp>
        <p:nvSpPr>
          <p:cNvPr id="32815" name="Rectangle 47"/>
          <p:cNvSpPr>
            <a:spLocks noChangeArrowheads="1"/>
          </p:cNvSpPr>
          <p:nvPr/>
        </p:nvSpPr>
        <p:spPr bwMode="auto">
          <a:xfrm>
            <a:off x="2327275" y="5562600"/>
            <a:ext cx="2667000" cy="720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8" grpId="0" animBg="1"/>
      <p:bldP spid="32789" grpId="0" animBg="1"/>
      <p:bldP spid="32790" grpId="0" animBg="1"/>
      <p:bldP spid="32791" grpId="0"/>
      <p:bldP spid="32792" grpId="0"/>
      <p:bldP spid="32793" grpId="0" animBg="1"/>
      <p:bldP spid="32794" grpId="0"/>
      <p:bldP spid="32795" grpId="0" animBg="1"/>
      <p:bldP spid="32796" grpId="0"/>
      <p:bldP spid="32797" grpId="0" animBg="1"/>
      <p:bldP spid="32798" grpId="0" animBg="1"/>
      <p:bldP spid="32799" grpId="0"/>
      <p:bldP spid="32800" grpId="1" animBg="1"/>
      <p:bldP spid="32801" grpId="0"/>
      <p:bldP spid="32802" grpId="0"/>
      <p:bldP spid="32803" grpId="0"/>
      <p:bldP spid="32806" grpId="0"/>
      <p:bldP spid="32807" grpId="0"/>
      <p:bldP spid="32810" grpId="0"/>
      <p:bldP spid="32814" grpId="0"/>
      <p:bldP spid="328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843088" y="30163"/>
            <a:ext cx="5243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Measurement of Nonlinearities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524000" y="457200"/>
            <a:ext cx="5943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6" tIns="44444" rIns="90476" bIns="44444" anchor="ctr"/>
          <a:lstStyle/>
          <a:p>
            <a:pPr algn="ctr"/>
            <a:r>
              <a:rPr lang="de-DE" b="1">
                <a:latin typeface="Comic Sans MS" pitchFamily="66" charset="0"/>
              </a:rPr>
              <a:t>Intermodulation is a practical problem</a:t>
            </a:r>
            <a:endParaRPr lang="de-DE" sz="44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6868" name="Line 4"/>
          <p:cNvSpPr>
            <a:spLocks noChangeAspect="1" noChangeShapeType="1"/>
          </p:cNvSpPr>
          <p:nvPr/>
        </p:nvSpPr>
        <p:spPr bwMode="auto">
          <a:xfrm>
            <a:off x="684213" y="3148013"/>
            <a:ext cx="0" cy="1954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5"/>
          <p:cNvSpPr>
            <a:spLocks noChangeAspect="1" noChangeShapeType="1"/>
          </p:cNvSpPr>
          <p:nvPr/>
        </p:nvSpPr>
        <p:spPr bwMode="auto">
          <a:xfrm rot="5400000">
            <a:off x="2224088" y="3552825"/>
            <a:ext cx="0" cy="3079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ChangeAspect="1" noChangeArrowheads="1"/>
          </p:cNvSpPr>
          <p:nvPr/>
        </p:nvSpPr>
        <p:spPr bwMode="auto">
          <a:xfrm rot="-5400000">
            <a:off x="-137319" y="3375819"/>
            <a:ext cx="8175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0000"/>
                </a:solidFill>
                <a:latin typeface="Times" pitchFamily="18" charset="0"/>
              </a:rPr>
              <a:t>signal</a:t>
            </a:r>
            <a:endParaRPr lang="en-GB" sz="2000" b="1">
              <a:latin typeface="Times" pitchFamily="18" charset="0"/>
            </a:endParaRPr>
          </a:p>
        </p:txBody>
      </p:sp>
      <p:sp>
        <p:nvSpPr>
          <p:cNvPr id="36871" name="Rectangle 7"/>
          <p:cNvSpPr>
            <a:spLocks noChangeAspect="1" noChangeArrowheads="1"/>
          </p:cNvSpPr>
          <p:nvPr/>
        </p:nvSpPr>
        <p:spPr bwMode="auto">
          <a:xfrm>
            <a:off x="3759200" y="4905375"/>
            <a:ext cx="1270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0000"/>
                </a:solidFill>
                <a:latin typeface="Times" pitchFamily="18" charset="0"/>
              </a:rPr>
              <a:t>frequency</a:t>
            </a:r>
            <a:endParaRPr lang="en-GB" sz="2000" b="1">
              <a:latin typeface="Times" pitchFamily="18" charset="0"/>
            </a:endParaRPr>
          </a:p>
        </p:txBody>
      </p:sp>
      <p:sp>
        <p:nvSpPr>
          <p:cNvPr id="36872" name="Line 8"/>
          <p:cNvSpPr>
            <a:spLocks noChangeAspect="1" noChangeShapeType="1"/>
          </p:cNvSpPr>
          <p:nvPr/>
        </p:nvSpPr>
        <p:spPr bwMode="auto">
          <a:xfrm>
            <a:off x="1477963" y="3941763"/>
            <a:ext cx="0" cy="1160462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9"/>
          <p:cNvSpPr>
            <a:spLocks noChangeAspect="1" noChangeShapeType="1"/>
          </p:cNvSpPr>
          <p:nvPr/>
        </p:nvSpPr>
        <p:spPr bwMode="auto">
          <a:xfrm>
            <a:off x="1841500" y="3941763"/>
            <a:ext cx="0" cy="1160462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0"/>
          <p:cNvSpPr>
            <a:spLocks noChangeAspect="1" noChangeShapeType="1"/>
          </p:cNvSpPr>
          <p:nvPr/>
        </p:nvSpPr>
        <p:spPr bwMode="auto">
          <a:xfrm>
            <a:off x="2208213" y="4478338"/>
            <a:ext cx="0" cy="623887"/>
          </a:xfrm>
          <a:prstGeom prst="line">
            <a:avLst/>
          </a:prstGeom>
          <a:noFill/>
          <a:ln w="38100">
            <a:solidFill>
              <a:srgbClr val="438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1"/>
          <p:cNvSpPr>
            <a:spLocks noChangeAspect="1" noChangeShapeType="1"/>
          </p:cNvSpPr>
          <p:nvPr/>
        </p:nvSpPr>
        <p:spPr bwMode="auto">
          <a:xfrm>
            <a:off x="1111250" y="4470400"/>
            <a:ext cx="0" cy="623888"/>
          </a:xfrm>
          <a:prstGeom prst="line">
            <a:avLst/>
          </a:prstGeom>
          <a:noFill/>
          <a:ln w="38100">
            <a:solidFill>
              <a:srgbClr val="438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Rectangle 12"/>
          <p:cNvSpPr>
            <a:spLocks noChangeAspect="1" noChangeArrowheads="1"/>
          </p:cNvSpPr>
          <p:nvPr/>
        </p:nvSpPr>
        <p:spPr bwMode="auto">
          <a:xfrm>
            <a:off x="574675" y="5165725"/>
            <a:ext cx="30416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438E00"/>
                </a:solidFill>
                <a:latin typeface="Times" pitchFamily="18" charset="0"/>
              </a:rPr>
              <a:t>2f</a:t>
            </a:r>
            <a:r>
              <a:rPr lang="en-US" sz="2000" b="1" baseline="-25000">
                <a:solidFill>
                  <a:srgbClr val="438E00"/>
                </a:solidFill>
                <a:latin typeface="Times" pitchFamily="18" charset="0"/>
              </a:rPr>
              <a:t>1</a:t>
            </a:r>
            <a:r>
              <a:rPr lang="en-US" sz="2000" b="1">
                <a:solidFill>
                  <a:srgbClr val="438E00"/>
                </a:solidFill>
                <a:latin typeface="Times" pitchFamily="18" charset="0"/>
              </a:rPr>
              <a:t>-f</a:t>
            </a:r>
            <a:r>
              <a:rPr lang="en-US" sz="2000" b="1" baseline="-25000">
                <a:solidFill>
                  <a:srgbClr val="438E00"/>
                </a:solidFill>
                <a:latin typeface="Times" pitchFamily="18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" pitchFamily="18" charset="0"/>
              </a:rPr>
              <a:t>   </a:t>
            </a:r>
            <a:r>
              <a:rPr lang="en-US" sz="2000" b="1">
                <a:solidFill>
                  <a:srgbClr val="FC0128"/>
                </a:solidFill>
                <a:latin typeface="Times" pitchFamily="18" charset="0"/>
              </a:rPr>
              <a:t>f</a:t>
            </a:r>
            <a:r>
              <a:rPr lang="en-US" sz="2000" b="1" baseline="-25000">
                <a:solidFill>
                  <a:srgbClr val="FC0128"/>
                </a:solidFill>
                <a:latin typeface="Times" pitchFamily="18" charset="0"/>
              </a:rPr>
              <a:t>1</a:t>
            </a:r>
            <a:r>
              <a:rPr lang="en-US" sz="2000" b="1">
                <a:solidFill>
                  <a:srgbClr val="000000"/>
                </a:solidFill>
                <a:latin typeface="Times" pitchFamily="18" charset="0"/>
              </a:rPr>
              <a:t>	    </a:t>
            </a:r>
            <a:r>
              <a:rPr lang="en-US" sz="2000" b="1">
                <a:solidFill>
                  <a:srgbClr val="FC0128"/>
                </a:solidFill>
                <a:latin typeface="Times" pitchFamily="18" charset="0"/>
              </a:rPr>
              <a:t>f</a:t>
            </a:r>
            <a:r>
              <a:rPr lang="en-US" sz="2000" b="1" baseline="-25000">
                <a:solidFill>
                  <a:srgbClr val="FC0128"/>
                </a:solidFill>
                <a:latin typeface="Times" pitchFamily="18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" pitchFamily="18" charset="0"/>
              </a:rPr>
              <a:t>   </a:t>
            </a:r>
            <a:r>
              <a:rPr lang="en-US" sz="2000" b="1">
                <a:solidFill>
                  <a:srgbClr val="438E00"/>
                </a:solidFill>
                <a:latin typeface="Times" pitchFamily="18" charset="0"/>
              </a:rPr>
              <a:t>2f</a:t>
            </a:r>
            <a:r>
              <a:rPr lang="en-US" sz="2000" b="1" baseline="-25000">
                <a:solidFill>
                  <a:srgbClr val="438E00"/>
                </a:solidFill>
                <a:latin typeface="Times" pitchFamily="18" charset="0"/>
              </a:rPr>
              <a:t>2</a:t>
            </a:r>
            <a:r>
              <a:rPr lang="en-US" sz="2000" b="1">
                <a:solidFill>
                  <a:srgbClr val="438E00"/>
                </a:solidFill>
                <a:latin typeface="Times" pitchFamily="18" charset="0"/>
              </a:rPr>
              <a:t>-f</a:t>
            </a:r>
            <a:r>
              <a:rPr lang="en-US" sz="2000" b="1" baseline="-25000">
                <a:solidFill>
                  <a:srgbClr val="438E00"/>
                </a:solidFill>
                <a:latin typeface="Times" pitchFamily="18" charset="0"/>
              </a:rPr>
              <a:t>1            </a:t>
            </a:r>
            <a:r>
              <a:rPr lang="en-US" sz="2000" b="1">
                <a:latin typeface="Times" pitchFamily="18" charset="0"/>
              </a:rPr>
              <a:t>2f</a:t>
            </a:r>
            <a:r>
              <a:rPr lang="en-US" sz="2000" b="1" baseline="-25000">
                <a:latin typeface="Times" pitchFamily="18" charset="0"/>
              </a:rPr>
              <a:t>1</a:t>
            </a:r>
            <a:endParaRPr lang="en-GB" sz="2000" b="1" baseline="-25000">
              <a:latin typeface="Times" pitchFamily="18" charset="0"/>
            </a:endParaRPr>
          </a:p>
        </p:txBody>
      </p:sp>
      <p:grpSp>
        <p:nvGrpSpPr>
          <p:cNvPr id="36877" name="Group 13"/>
          <p:cNvGrpSpPr>
            <a:grpSpLocks/>
          </p:cNvGrpSpPr>
          <p:nvPr/>
        </p:nvGrpSpPr>
        <p:grpSpPr bwMode="auto">
          <a:xfrm>
            <a:off x="4311650" y="1290638"/>
            <a:ext cx="3649663" cy="5005387"/>
            <a:chOff x="489" y="1052"/>
            <a:chExt cx="2300" cy="3153"/>
          </a:xfrm>
        </p:grpSpPr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>
              <a:off x="1545" y="1052"/>
              <a:ext cx="0" cy="315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>
              <a:off x="489" y="2512"/>
              <a:ext cx="23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>
              <a:off x="1510" y="1273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>
              <a:off x="1507" y="1552"/>
              <a:ext cx="8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Line 18"/>
            <p:cNvSpPr>
              <a:spLocks noChangeShapeType="1"/>
            </p:cNvSpPr>
            <p:nvPr/>
          </p:nvSpPr>
          <p:spPr bwMode="auto">
            <a:xfrm>
              <a:off x="1509" y="1868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Line 19"/>
            <p:cNvSpPr>
              <a:spLocks noChangeShapeType="1"/>
            </p:cNvSpPr>
            <p:nvPr/>
          </p:nvSpPr>
          <p:spPr bwMode="auto">
            <a:xfrm>
              <a:off x="1500" y="2166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>
              <a:off x="1510" y="2793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>
              <a:off x="1521" y="3102"/>
              <a:ext cx="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>
              <a:off x="1509" y="3390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>
              <a:off x="1510" y="3697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>
              <a:off x="1510" y="3996"/>
              <a:ext cx="8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Line 25"/>
            <p:cNvSpPr>
              <a:spLocks noChangeShapeType="1"/>
            </p:cNvSpPr>
            <p:nvPr/>
          </p:nvSpPr>
          <p:spPr bwMode="auto">
            <a:xfrm>
              <a:off x="597" y="2477"/>
              <a:ext cx="0" cy="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>
              <a:off x="896" y="2477"/>
              <a:ext cx="0" cy="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1" name="Line 27"/>
            <p:cNvSpPr>
              <a:spLocks noChangeShapeType="1"/>
            </p:cNvSpPr>
            <p:nvPr/>
          </p:nvSpPr>
          <p:spPr bwMode="auto">
            <a:xfrm>
              <a:off x="1229" y="2478"/>
              <a:ext cx="0" cy="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>
              <a:off x="1859" y="2480"/>
              <a:ext cx="0" cy="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3" name="Line 29"/>
            <p:cNvSpPr>
              <a:spLocks noChangeShapeType="1"/>
            </p:cNvSpPr>
            <p:nvPr/>
          </p:nvSpPr>
          <p:spPr bwMode="auto">
            <a:xfrm>
              <a:off x="2182" y="2478"/>
              <a:ext cx="0" cy="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>
              <a:off x="2493" y="2478"/>
              <a:ext cx="0" cy="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4930775" y="1235075"/>
            <a:ext cx="977900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9375" tIns="39687" rIns="79375" bIns="39687">
            <a:spAutoFit/>
          </a:bodyPr>
          <a:lstStyle/>
          <a:p>
            <a:pPr defTabSz="676275" eaLnBrk="0" hangingPunct="0"/>
            <a:r>
              <a:rPr lang="de-DE" sz="1800" b="1">
                <a:solidFill>
                  <a:srgbClr val="000000"/>
                </a:solidFill>
              </a:rPr>
              <a:t>P</a:t>
            </a:r>
            <a:r>
              <a:rPr lang="de-DE" sz="1800" b="1" baseline="-25000">
                <a:solidFill>
                  <a:srgbClr val="000000"/>
                </a:solidFill>
              </a:rPr>
              <a:t>out </a:t>
            </a:r>
            <a:r>
              <a:rPr lang="de-DE" sz="1800" b="1">
                <a:solidFill>
                  <a:srgbClr val="000000"/>
                </a:solidFill>
              </a:rPr>
              <a:t>(dB)</a:t>
            </a:r>
            <a:endParaRPr lang="de-DE" sz="18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7961313" y="3425825"/>
            <a:ext cx="914400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9375" tIns="39687" rIns="79375" bIns="39687">
            <a:spAutoFit/>
          </a:bodyPr>
          <a:lstStyle/>
          <a:p>
            <a:pPr defTabSz="676275" eaLnBrk="0" hangingPunct="0"/>
            <a:r>
              <a:rPr lang="de-DE" sz="1800" b="1">
                <a:solidFill>
                  <a:srgbClr val="000000"/>
                </a:solidFill>
              </a:rPr>
              <a:t>P</a:t>
            </a:r>
            <a:r>
              <a:rPr lang="de-DE" sz="1800" b="1" baseline="-25000">
                <a:solidFill>
                  <a:srgbClr val="000000"/>
                </a:solidFill>
              </a:rPr>
              <a:t>in</a:t>
            </a:r>
            <a:r>
              <a:rPr lang="de-DE" sz="1800" b="1">
                <a:solidFill>
                  <a:srgbClr val="000000"/>
                </a:solidFill>
              </a:rPr>
              <a:t> (dB)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4813300" y="2746375"/>
            <a:ext cx="731838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9375" tIns="39687" rIns="79375" bIns="39687">
            <a:spAutoFit/>
          </a:bodyPr>
          <a:lstStyle/>
          <a:p>
            <a:pPr defTabSz="676275" eaLnBrk="0" hangingPunct="0"/>
            <a:r>
              <a:rPr lang="de-DE" sz="1800" b="1">
                <a:solidFill>
                  <a:srgbClr val="FC0128"/>
                </a:solidFill>
              </a:rPr>
              <a:t>linear</a:t>
            </a:r>
            <a:endParaRPr lang="de-DE" sz="1800" b="1">
              <a:solidFill>
                <a:srgbClr val="FC0128"/>
              </a:solidFill>
              <a:latin typeface="Times" pitchFamily="18" charset="0"/>
            </a:endParaRPr>
          </a:p>
          <a:p>
            <a:pPr defTabSz="676275" eaLnBrk="0" hangingPunct="0"/>
            <a:r>
              <a:rPr lang="de-DE" sz="1800" b="1">
                <a:solidFill>
                  <a:srgbClr val="FC0128"/>
                </a:solidFill>
                <a:latin typeface="Symbol" pitchFamily="18" charset="2"/>
              </a:rPr>
              <a:t></a:t>
            </a:r>
            <a:r>
              <a:rPr lang="de-DE" sz="1800" b="1" baseline="-25000">
                <a:solidFill>
                  <a:srgbClr val="FC0128"/>
                </a:solidFill>
              </a:rPr>
              <a:t>1</a:t>
            </a:r>
            <a:endParaRPr lang="de-DE" sz="1800" b="1" baseline="-25000">
              <a:solidFill>
                <a:srgbClr val="FC0128"/>
              </a:solidFill>
              <a:latin typeface="Times" pitchFamily="18" charset="0"/>
            </a:endParaRPr>
          </a:p>
        </p:txBody>
      </p:sp>
      <p:grpSp>
        <p:nvGrpSpPr>
          <p:cNvPr id="36898" name="Group 34"/>
          <p:cNvGrpSpPr>
            <a:grpSpLocks/>
          </p:cNvGrpSpPr>
          <p:nvPr/>
        </p:nvGrpSpPr>
        <p:grpSpPr bwMode="auto">
          <a:xfrm>
            <a:off x="5551488" y="1498600"/>
            <a:ext cx="884237" cy="4629150"/>
            <a:chOff x="1270" y="1183"/>
            <a:chExt cx="557" cy="2916"/>
          </a:xfrm>
        </p:grpSpPr>
        <p:sp>
          <p:nvSpPr>
            <p:cNvPr id="36899" name="Rectangle 35"/>
            <p:cNvSpPr>
              <a:spLocks noChangeArrowheads="1"/>
            </p:cNvSpPr>
            <p:nvPr/>
          </p:nvSpPr>
          <p:spPr bwMode="auto">
            <a:xfrm>
              <a:off x="1547" y="1183"/>
              <a:ext cx="212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7" rIns="79375" bIns="39687">
              <a:spAutoFit/>
            </a:bodyPr>
            <a:lstStyle/>
            <a:p>
              <a:pPr defTabSz="676275" eaLnBrk="0" hangingPunct="0"/>
              <a:r>
                <a:rPr lang="de-DE" sz="1400" b="1">
                  <a:solidFill>
                    <a:srgbClr val="000000"/>
                  </a:solidFill>
                  <a:latin typeface="Times" pitchFamily="18" charset="0"/>
                </a:rPr>
                <a:t>20</a:t>
              </a:r>
            </a:p>
          </p:txBody>
        </p:sp>
        <p:sp>
          <p:nvSpPr>
            <p:cNvPr id="36900" name="Rectangle 36"/>
            <p:cNvSpPr>
              <a:spLocks noChangeArrowheads="1"/>
            </p:cNvSpPr>
            <p:nvPr/>
          </p:nvSpPr>
          <p:spPr bwMode="auto">
            <a:xfrm>
              <a:off x="1547" y="1470"/>
              <a:ext cx="212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7" rIns="79375" bIns="39687">
              <a:spAutoFit/>
            </a:bodyPr>
            <a:lstStyle/>
            <a:p>
              <a:pPr defTabSz="676275" eaLnBrk="0" hangingPunct="0"/>
              <a:r>
                <a:rPr lang="de-DE" sz="1400" b="1">
                  <a:solidFill>
                    <a:srgbClr val="000000"/>
                  </a:solidFill>
                  <a:latin typeface="Times" pitchFamily="18" charset="0"/>
                </a:rPr>
                <a:t>15</a:t>
              </a:r>
            </a:p>
          </p:txBody>
        </p:sp>
        <p:sp>
          <p:nvSpPr>
            <p:cNvPr id="36901" name="Rectangle 37"/>
            <p:cNvSpPr>
              <a:spLocks noChangeArrowheads="1"/>
            </p:cNvSpPr>
            <p:nvPr/>
          </p:nvSpPr>
          <p:spPr bwMode="auto">
            <a:xfrm>
              <a:off x="1325" y="1778"/>
              <a:ext cx="212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7" rIns="79375" bIns="39687">
              <a:spAutoFit/>
            </a:bodyPr>
            <a:lstStyle/>
            <a:p>
              <a:pPr defTabSz="676275" eaLnBrk="0" hangingPunct="0"/>
              <a:r>
                <a:rPr lang="de-DE" sz="1400" b="1">
                  <a:solidFill>
                    <a:srgbClr val="000000"/>
                  </a:solidFill>
                  <a:latin typeface="Times" pitchFamily="18" charset="0"/>
                </a:rPr>
                <a:t>10</a:t>
              </a:r>
            </a:p>
          </p:txBody>
        </p:sp>
        <p:sp>
          <p:nvSpPr>
            <p:cNvPr id="36902" name="Rectangle 38"/>
            <p:cNvSpPr>
              <a:spLocks noChangeArrowheads="1"/>
            </p:cNvSpPr>
            <p:nvPr/>
          </p:nvSpPr>
          <p:spPr bwMode="auto">
            <a:xfrm>
              <a:off x="1544" y="2086"/>
              <a:ext cx="156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7" rIns="79375" bIns="39687">
              <a:spAutoFit/>
            </a:bodyPr>
            <a:lstStyle/>
            <a:p>
              <a:pPr defTabSz="676275" eaLnBrk="0" hangingPunct="0"/>
              <a:r>
                <a:rPr lang="de-DE" sz="1400" b="1">
                  <a:solidFill>
                    <a:srgbClr val="000000"/>
                  </a:solidFill>
                  <a:latin typeface="Times" pitchFamily="18" charset="0"/>
                </a:rPr>
                <a:t>5</a:t>
              </a:r>
            </a:p>
          </p:txBody>
        </p:sp>
        <p:sp>
          <p:nvSpPr>
            <p:cNvPr id="36903" name="Rectangle 39"/>
            <p:cNvSpPr>
              <a:spLocks noChangeArrowheads="1"/>
            </p:cNvSpPr>
            <p:nvPr/>
          </p:nvSpPr>
          <p:spPr bwMode="auto">
            <a:xfrm>
              <a:off x="1325" y="2704"/>
              <a:ext cx="212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7" rIns="79375" bIns="39687">
              <a:spAutoFit/>
            </a:bodyPr>
            <a:lstStyle/>
            <a:p>
              <a:pPr defTabSz="676275" eaLnBrk="0" hangingPunct="0"/>
              <a:r>
                <a:rPr lang="de-DE" sz="1400" b="1">
                  <a:solidFill>
                    <a:srgbClr val="000000"/>
                  </a:solidFill>
                  <a:latin typeface="Times" pitchFamily="18" charset="0"/>
                </a:rPr>
                <a:t>–5</a:t>
              </a:r>
            </a:p>
          </p:txBody>
        </p:sp>
        <p:sp>
          <p:nvSpPr>
            <p:cNvPr id="36904" name="Rectangle 40"/>
            <p:cNvSpPr>
              <a:spLocks noChangeArrowheads="1"/>
            </p:cNvSpPr>
            <p:nvPr/>
          </p:nvSpPr>
          <p:spPr bwMode="auto">
            <a:xfrm>
              <a:off x="1270" y="3012"/>
              <a:ext cx="268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7" rIns="79375" bIns="39687">
              <a:spAutoFit/>
            </a:bodyPr>
            <a:lstStyle/>
            <a:p>
              <a:pPr defTabSz="676275" eaLnBrk="0" hangingPunct="0"/>
              <a:r>
                <a:rPr lang="de-DE" sz="1400" b="1">
                  <a:solidFill>
                    <a:srgbClr val="000000"/>
                  </a:solidFill>
                  <a:latin typeface="Times" pitchFamily="18" charset="0"/>
                </a:rPr>
                <a:t>–10</a:t>
              </a:r>
            </a:p>
          </p:txBody>
        </p:sp>
        <p:sp>
          <p:nvSpPr>
            <p:cNvPr id="36905" name="Rectangle 41"/>
            <p:cNvSpPr>
              <a:spLocks noChangeArrowheads="1"/>
            </p:cNvSpPr>
            <p:nvPr/>
          </p:nvSpPr>
          <p:spPr bwMode="auto">
            <a:xfrm>
              <a:off x="1281" y="3309"/>
              <a:ext cx="268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7" rIns="79375" bIns="39687">
              <a:spAutoFit/>
            </a:bodyPr>
            <a:lstStyle/>
            <a:p>
              <a:pPr defTabSz="676275" eaLnBrk="0" hangingPunct="0"/>
              <a:r>
                <a:rPr lang="de-DE" sz="1400" b="1">
                  <a:solidFill>
                    <a:srgbClr val="000000"/>
                  </a:solidFill>
                  <a:latin typeface="Times" pitchFamily="18" charset="0"/>
                </a:rPr>
                <a:t>–15</a:t>
              </a:r>
            </a:p>
          </p:txBody>
        </p:sp>
        <p:sp>
          <p:nvSpPr>
            <p:cNvPr id="36906" name="Rectangle 42"/>
            <p:cNvSpPr>
              <a:spLocks noChangeArrowheads="1"/>
            </p:cNvSpPr>
            <p:nvPr/>
          </p:nvSpPr>
          <p:spPr bwMode="auto">
            <a:xfrm>
              <a:off x="1559" y="3617"/>
              <a:ext cx="268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7" rIns="79375" bIns="39687">
              <a:spAutoFit/>
            </a:bodyPr>
            <a:lstStyle/>
            <a:p>
              <a:pPr defTabSz="676275" eaLnBrk="0" hangingPunct="0"/>
              <a:r>
                <a:rPr lang="de-DE" sz="1400" b="1">
                  <a:solidFill>
                    <a:srgbClr val="000000"/>
                  </a:solidFill>
                  <a:latin typeface="Times" pitchFamily="18" charset="0"/>
                </a:rPr>
                <a:t>–20</a:t>
              </a:r>
            </a:p>
          </p:txBody>
        </p:sp>
        <p:sp>
          <p:nvSpPr>
            <p:cNvPr id="36907" name="Rectangle 43"/>
            <p:cNvSpPr>
              <a:spLocks noChangeArrowheads="1"/>
            </p:cNvSpPr>
            <p:nvPr/>
          </p:nvSpPr>
          <p:spPr bwMode="auto">
            <a:xfrm>
              <a:off x="1559" y="3915"/>
              <a:ext cx="268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7" rIns="79375" bIns="39687">
              <a:spAutoFit/>
            </a:bodyPr>
            <a:lstStyle/>
            <a:p>
              <a:pPr defTabSz="676275" eaLnBrk="0" hangingPunct="0"/>
              <a:r>
                <a:rPr lang="de-DE" sz="1400" b="1">
                  <a:solidFill>
                    <a:srgbClr val="000000"/>
                  </a:solidFill>
                  <a:latin typeface="Times" pitchFamily="18" charset="0"/>
                </a:rPr>
                <a:t>–25</a:t>
              </a:r>
            </a:p>
          </p:txBody>
        </p:sp>
      </p:grpSp>
      <p:grpSp>
        <p:nvGrpSpPr>
          <p:cNvPr id="36908" name="Group 44"/>
          <p:cNvGrpSpPr>
            <a:grpSpLocks/>
          </p:cNvGrpSpPr>
          <p:nvPr/>
        </p:nvGrpSpPr>
        <p:grpSpPr bwMode="auto">
          <a:xfrm>
            <a:off x="4246563" y="3667125"/>
            <a:ext cx="3395662" cy="293688"/>
            <a:chOff x="449" y="2549"/>
            <a:chExt cx="2139" cy="185"/>
          </a:xfrm>
        </p:grpSpPr>
        <p:sp>
          <p:nvSpPr>
            <p:cNvPr id="36909" name="Rectangle 45"/>
            <p:cNvSpPr>
              <a:spLocks noChangeArrowheads="1"/>
            </p:cNvSpPr>
            <p:nvPr/>
          </p:nvSpPr>
          <p:spPr bwMode="auto">
            <a:xfrm>
              <a:off x="449" y="2549"/>
              <a:ext cx="268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7" rIns="79375" bIns="39687">
              <a:spAutoFit/>
            </a:bodyPr>
            <a:lstStyle/>
            <a:p>
              <a:pPr defTabSz="676275" eaLnBrk="0" hangingPunct="0"/>
              <a:r>
                <a:rPr lang="de-DE" sz="1400" b="1">
                  <a:solidFill>
                    <a:srgbClr val="000000"/>
                  </a:solidFill>
                  <a:latin typeface="Times" pitchFamily="18" charset="0"/>
                </a:rPr>
                <a:t>–15</a:t>
              </a:r>
            </a:p>
          </p:txBody>
        </p:sp>
        <p:sp>
          <p:nvSpPr>
            <p:cNvPr id="36910" name="Rectangle 46"/>
            <p:cNvSpPr>
              <a:spLocks noChangeArrowheads="1"/>
            </p:cNvSpPr>
            <p:nvPr/>
          </p:nvSpPr>
          <p:spPr bwMode="auto">
            <a:xfrm>
              <a:off x="761" y="2549"/>
              <a:ext cx="268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7" rIns="79375" bIns="39687">
              <a:spAutoFit/>
            </a:bodyPr>
            <a:lstStyle/>
            <a:p>
              <a:pPr defTabSz="676275" eaLnBrk="0" hangingPunct="0"/>
              <a:r>
                <a:rPr lang="de-DE" sz="1400" b="1">
                  <a:solidFill>
                    <a:srgbClr val="000000"/>
                  </a:solidFill>
                  <a:latin typeface="Times" pitchFamily="18" charset="0"/>
                </a:rPr>
                <a:t>–10</a:t>
              </a:r>
            </a:p>
          </p:txBody>
        </p:sp>
        <p:sp>
          <p:nvSpPr>
            <p:cNvPr id="36911" name="Rectangle 47"/>
            <p:cNvSpPr>
              <a:spLocks noChangeArrowheads="1"/>
            </p:cNvSpPr>
            <p:nvPr/>
          </p:nvSpPr>
          <p:spPr bwMode="auto">
            <a:xfrm>
              <a:off x="1117" y="2549"/>
              <a:ext cx="212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7" rIns="79375" bIns="39687">
              <a:spAutoFit/>
            </a:bodyPr>
            <a:lstStyle/>
            <a:p>
              <a:pPr defTabSz="676275" eaLnBrk="0" hangingPunct="0"/>
              <a:r>
                <a:rPr lang="de-DE" sz="1400" b="1">
                  <a:solidFill>
                    <a:srgbClr val="000000"/>
                  </a:solidFill>
                  <a:latin typeface="Times" pitchFamily="18" charset="0"/>
                </a:rPr>
                <a:t>–5</a:t>
              </a:r>
            </a:p>
          </p:txBody>
        </p:sp>
        <p:sp>
          <p:nvSpPr>
            <p:cNvPr id="36912" name="Rectangle 48"/>
            <p:cNvSpPr>
              <a:spLocks noChangeArrowheads="1"/>
            </p:cNvSpPr>
            <p:nvPr/>
          </p:nvSpPr>
          <p:spPr bwMode="auto">
            <a:xfrm>
              <a:off x="2376" y="2550"/>
              <a:ext cx="212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7" rIns="79375" bIns="39687">
              <a:spAutoFit/>
            </a:bodyPr>
            <a:lstStyle/>
            <a:p>
              <a:pPr defTabSz="676275" eaLnBrk="0" hangingPunct="0"/>
              <a:r>
                <a:rPr lang="de-DE" sz="1400" b="1">
                  <a:solidFill>
                    <a:srgbClr val="000000"/>
                  </a:solidFill>
                  <a:latin typeface="Times" pitchFamily="18" charset="0"/>
                </a:rPr>
                <a:t>15</a:t>
              </a:r>
            </a:p>
          </p:txBody>
        </p:sp>
        <p:sp>
          <p:nvSpPr>
            <p:cNvPr id="36913" name="Rectangle 49"/>
            <p:cNvSpPr>
              <a:spLocks noChangeArrowheads="1"/>
            </p:cNvSpPr>
            <p:nvPr/>
          </p:nvSpPr>
          <p:spPr bwMode="auto">
            <a:xfrm>
              <a:off x="1730" y="2550"/>
              <a:ext cx="156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7" rIns="79375" bIns="39687">
              <a:spAutoFit/>
            </a:bodyPr>
            <a:lstStyle/>
            <a:p>
              <a:pPr defTabSz="676275" eaLnBrk="0" hangingPunct="0"/>
              <a:r>
                <a:rPr lang="de-DE" sz="1400" b="1">
                  <a:solidFill>
                    <a:srgbClr val="000000"/>
                  </a:solidFill>
                  <a:latin typeface="Times" pitchFamily="18" charset="0"/>
                </a:rPr>
                <a:t>5</a:t>
              </a:r>
            </a:p>
          </p:txBody>
        </p:sp>
        <p:sp>
          <p:nvSpPr>
            <p:cNvPr id="36914" name="Rectangle 50"/>
            <p:cNvSpPr>
              <a:spLocks noChangeArrowheads="1"/>
            </p:cNvSpPr>
            <p:nvPr/>
          </p:nvSpPr>
          <p:spPr bwMode="auto">
            <a:xfrm>
              <a:off x="2086" y="2550"/>
              <a:ext cx="212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7" rIns="79375" bIns="39687">
              <a:spAutoFit/>
            </a:bodyPr>
            <a:lstStyle/>
            <a:p>
              <a:pPr defTabSz="676275" eaLnBrk="0" hangingPunct="0"/>
              <a:r>
                <a:rPr lang="de-DE" sz="1400" b="1">
                  <a:solidFill>
                    <a:srgbClr val="000000"/>
                  </a:solidFill>
                  <a:latin typeface="Times" pitchFamily="18" charset="0"/>
                </a:rPr>
                <a:t>10</a:t>
              </a:r>
            </a:p>
          </p:txBody>
        </p:sp>
      </p:grpSp>
      <p:sp>
        <p:nvSpPr>
          <p:cNvPr id="36915" name="Line 51"/>
          <p:cNvSpPr>
            <a:spLocks noChangeShapeType="1"/>
          </p:cNvSpPr>
          <p:nvPr/>
        </p:nvSpPr>
        <p:spPr bwMode="auto">
          <a:xfrm flipV="1">
            <a:off x="4398963" y="2143125"/>
            <a:ext cx="2114550" cy="203835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16" name="Rectangle 52"/>
          <p:cNvSpPr>
            <a:spLocks noChangeArrowheads="1"/>
          </p:cNvSpPr>
          <p:nvPr/>
        </p:nvSpPr>
        <p:spPr bwMode="auto">
          <a:xfrm>
            <a:off x="7454900" y="1143000"/>
            <a:ext cx="1771650" cy="1174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9375" tIns="39687" rIns="79375" bIns="39687">
            <a:spAutoFit/>
          </a:bodyPr>
          <a:lstStyle/>
          <a:p>
            <a:pPr defTabSz="676275" eaLnBrk="0" hangingPunct="0"/>
            <a:r>
              <a:rPr lang="de-DE" b="1">
                <a:solidFill>
                  <a:srgbClr val="FC0128"/>
                </a:solidFill>
                <a:latin typeface="Comic Sans MS" pitchFamily="66" charset="0"/>
              </a:rPr>
              <a:t>3</a:t>
            </a:r>
            <a:r>
              <a:rPr lang="de-DE" b="1" baseline="30000">
                <a:solidFill>
                  <a:srgbClr val="FC0128"/>
                </a:solidFill>
                <a:latin typeface="Comic Sans MS" pitchFamily="66" charset="0"/>
              </a:rPr>
              <a:t>rd</a:t>
            </a:r>
            <a:r>
              <a:rPr lang="de-DE" b="1">
                <a:solidFill>
                  <a:srgbClr val="FC0128"/>
                </a:solidFill>
                <a:latin typeface="Comic Sans MS" pitchFamily="66" charset="0"/>
              </a:rPr>
              <a:t>-order</a:t>
            </a:r>
          </a:p>
          <a:p>
            <a:pPr defTabSz="676275" eaLnBrk="0" hangingPunct="0"/>
            <a:r>
              <a:rPr lang="de-DE" b="1">
                <a:solidFill>
                  <a:srgbClr val="FC0128"/>
                </a:solidFill>
                <a:latin typeface="Comic Sans MS" pitchFamily="66" charset="0"/>
              </a:rPr>
              <a:t>intercept</a:t>
            </a:r>
          </a:p>
          <a:p>
            <a:pPr defTabSz="676275" eaLnBrk="0" hangingPunct="0"/>
            <a:r>
              <a:rPr lang="de-DE" b="1">
                <a:solidFill>
                  <a:srgbClr val="FC0128"/>
                </a:solidFill>
                <a:latin typeface="Comic Sans MS" pitchFamily="66" charset="0"/>
              </a:rPr>
              <a:t>Point </a:t>
            </a:r>
            <a:r>
              <a:rPr lang="de-DE" sz="2000" b="1">
                <a:solidFill>
                  <a:srgbClr val="FC0128"/>
                </a:solidFill>
                <a:latin typeface="Comic Sans MS" pitchFamily="66" charset="0"/>
              </a:rPr>
              <a:t>(TOI)</a:t>
            </a:r>
          </a:p>
        </p:txBody>
      </p:sp>
      <p:sp>
        <p:nvSpPr>
          <p:cNvPr id="36917" name="Rectangle 53"/>
          <p:cNvSpPr>
            <a:spLocks noChangeArrowheads="1"/>
          </p:cNvSpPr>
          <p:nvPr/>
        </p:nvSpPr>
        <p:spPr bwMode="auto">
          <a:xfrm>
            <a:off x="6778625" y="2752725"/>
            <a:ext cx="1985963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9375" tIns="39687" rIns="79375" bIns="39687">
            <a:spAutoFit/>
          </a:bodyPr>
          <a:lstStyle/>
          <a:p>
            <a:pPr defTabSz="676275" eaLnBrk="0" hangingPunct="0"/>
            <a:r>
              <a:rPr lang="de-DE" sz="1800" b="1">
                <a:solidFill>
                  <a:srgbClr val="438E00"/>
                </a:solidFill>
              </a:rPr>
              <a:t>2</a:t>
            </a:r>
            <a:r>
              <a:rPr lang="de-DE" sz="1800" b="1">
                <a:solidFill>
                  <a:srgbClr val="438E00"/>
                </a:solidFill>
                <a:latin typeface="Symbol" pitchFamily="18" charset="2"/>
              </a:rPr>
              <a:t></a:t>
            </a:r>
            <a:r>
              <a:rPr lang="de-DE" sz="1800" b="1" baseline="-25000">
                <a:solidFill>
                  <a:srgbClr val="438E00"/>
                </a:solidFill>
              </a:rPr>
              <a:t>1</a:t>
            </a:r>
            <a:r>
              <a:rPr lang="de-DE" sz="1800" b="1">
                <a:solidFill>
                  <a:srgbClr val="438E00"/>
                </a:solidFill>
              </a:rPr>
              <a:t> - </a:t>
            </a:r>
            <a:r>
              <a:rPr lang="de-DE" sz="1800" b="1">
                <a:solidFill>
                  <a:srgbClr val="438E00"/>
                </a:solidFill>
                <a:latin typeface="Symbol" pitchFamily="18" charset="2"/>
              </a:rPr>
              <a:t></a:t>
            </a:r>
            <a:r>
              <a:rPr lang="de-DE" sz="1800" b="1" baseline="-25000">
                <a:solidFill>
                  <a:srgbClr val="438E00"/>
                </a:solidFill>
              </a:rPr>
              <a:t>2</a:t>
            </a:r>
            <a:r>
              <a:rPr lang="de-DE" sz="1800" b="1">
                <a:solidFill>
                  <a:srgbClr val="438E00"/>
                </a:solidFill>
              </a:rPr>
              <a:t>, 2</a:t>
            </a:r>
            <a:r>
              <a:rPr lang="de-DE" sz="1800" b="1">
                <a:solidFill>
                  <a:srgbClr val="438E00"/>
                </a:solidFill>
                <a:latin typeface="Symbol" pitchFamily="18" charset="2"/>
              </a:rPr>
              <a:t></a:t>
            </a:r>
            <a:r>
              <a:rPr lang="de-DE" sz="1800" b="1" baseline="-25000">
                <a:solidFill>
                  <a:srgbClr val="438E00"/>
                </a:solidFill>
              </a:rPr>
              <a:t>2</a:t>
            </a:r>
            <a:r>
              <a:rPr lang="de-DE" sz="1800" b="1">
                <a:solidFill>
                  <a:srgbClr val="438E00"/>
                </a:solidFill>
              </a:rPr>
              <a:t> - </a:t>
            </a:r>
            <a:r>
              <a:rPr lang="de-DE" sz="1800" b="1">
                <a:solidFill>
                  <a:srgbClr val="438E00"/>
                </a:solidFill>
                <a:latin typeface="Symbol" pitchFamily="18" charset="2"/>
              </a:rPr>
              <a:t></a:t>
            </a:r>
            <a:r>
              <a:rPr lang="de-DE" sz="1800" b="1" baseline="-25000">
                <a:solidFill>
                  <a:srgbClr val="438E00"/>
                </a:solidFill>
              </a:rPr>
              <a:t>1 </a:t>
            </a:r>
          </a:p>
        </p:txBody>
      </p:sp>
      <p:sp>
        <p:nvSpPr>
          <p:cNvPr id="36918" name="Line 54"/>
          <p:cNvSpPr>
            <a:spLocks noChangeShapeType="1"/>
          </p:cNvSpPr>
          <p:nvPr/>
        </p:nvSpPr>
        <p:spPr bwMode="auto">
          <a:xfrm flipV="1">
            <a:off x="6496050" y="1243013"/>
            <a:ext cx="950913" cy="938212"/>
          </a:xfrm>
          <a:prstGeom prst="line">
            <a:avLst/>
          </a:prstGeom>
          <a:noFill/>
          <a:ln w="28575">
            <a:solidFill>
              <a:srgbClr val="FC0128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V="1">
            <a:off x="6443663" y="1219200"/>
            <a:ext cx="771525" cy="2105025"/>
          </a:xfrm>
          <a:prstGeom prst="line">
            <a:avLst/>
          </a:prstGeom>
          <a:noFill/>
          <a:ln w="28575">
            <a:solidFill>
              <a:srgbClr val="438E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20" name="Line 56"/>
          <p:cNvSpPr>
            <a:spLocks noChangeShapeType="1"/>
          </p:cNvSpPr>
          <p:nvPr/>
        </p:nvSpPr>
        <p:spPr bwMode="auto">
          <a:xfrm flipV="1">
            <a:off x="668338" y="3708400"/>
            <a:ext cx="1893887" cy="1588"/>
          </a:xfrm>
          <a:prstGeom prst="line">
            <a:avLst/>
          </a:prstGeom>
          <a:noFill/>
          <a:ln w="28575">
            <a:solidFill>
              <a:srgbClr val="676767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21" name="Rectangle 57"/>
          <p:cNvSpPr>
            <a:spLocks noChangeAspect="1" noChangeArrowheads="1"/>
          </p:cNvSpPr>
          <p:nvPr/>
        </p:nvSpPr>
        <p:spPr bwMode="auto">
          <a:xfrm>
            <a:off x="836613" y="2895600"/>
            <a:ext cx="16573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676767"/>
                </a:solidFill>
                <a:latin typeface="Times" pitchFamily="18" charset="0"/>
              </a:rPr>
              <a:t>Bandwidth of</a:t>
            </a:r>
          </a:p>
          <a:p>
            <a:pPr algn="ctr" eaLnBrk="0" hangingPunct="0"/>
            <a:r>
              <a:rPr lang="en-US" sz="2000" b="1">
                <a:solidFill>
                  <a:srgbClr val="676767"/>
                </a:solidFill>
                <a:latin typeface="Times" pitchFamily="18" charset="0"/>
              </a:rPr>
              <a:t>passband</a:t>
            </a:r>
            <a:endParaRPr lang="en-GB" sz="2000" b="1">
              <a:latin typeface="Times" pitchFamily="18" charset="0"/>
            </a:endParaRPr>
          </a:p>
        </p:txBody>
      </p:sp>
      <p:sp>
        <p:nvSpPr>
          <p:cNvPr id="36922" name="Oval 58"/>
          <p:cNvSpPr>
            <a:spLocks noChangeArrowheads="1"/>
          </p:cNvSpPr>
          <p:nvPr/>
        </p:nvSpPr>
        <p:spPr bwMode="auto">
          <a:xfrm>
            <a:off x="6988175" y="1555750"/>
            <a:ext cx="152400" cy="152400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25" name="Line 61"/>
          <p:cNvSpPr>
            <a:spLocks noChangeShapeType="1"/>
          </p:cNvSpPr>
          <p:nvPr/>
        </p:nvSpPr>
        <p:spPr bwMode="auto">
          <a:xfrm flipH="1">
            <a:off x="5524500" y="2576513"/>
            <a:ext cx="1179513" cy="3279775"/>
          </a:xfrm>
          <a:prstGeom prst="line">
            <a:avLst/>
          </a:prstGeom>
          <a:noFill/>
          <a:ln w="28575">
            <a:solidFill>
              <a:srgbClr val="438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26" name="Line 62"/>
          <p:cNvSpPr>
            <a:spLocks noChangeAspect="1" noChangeShapeType="1"/>
          </p:cNvSpPr>
          <p:nvPr/>
        </p:nvSpPr>
        <p:spPr bwMode="auto">
          <a:xfrm>
            <a:off x="3348038" y="4572000"/>
            <a:ext cx="0" cy="515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27" name="Rectangle 63"/>
          <p:cNvSpPr>
            <a:spLocks noChangeAspect="1" noChangeArrowheads="1"/>
          </p:cNvSpPr>
          <p:nvPr/>
        </p:nvSpPr>
        <p:spPr bwMode="auto">
          <a:xfrm>
            <a:off x="515938" y="5791200"/>
            <a:ext cx="47418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676767"/>
                </a:solidFill>
                <a:latin typeface="Times" pitchFamily="18" charset="0"/>
              </a:rPr>
              <a:t>Intermodulation        harmonic generation</a:t>
            </a:r>
            <a:endParaRPr lang="en-GB" sz="2000" b="1">
              <a:latin typeface="Times" pitchFamily="18" charset="0"/>
            </a:endParaRPr>
          </a:p>
        </p:txBody>
      </p:sp>
      <p:sp>
        <p:nvSpPr>
          <p:cNvPr id="36928" name="Text Box 64"/>
          <p:cNvSpPr txBox="1">
            <a:spLocks noChangeArrowheads="1"/>
          </p:cNvSpPr>
          <p:nvPr/>
        </p:nvSpPr>
        <p:spPr bwMode="auto">
          <a:xfrm>
            <a:off x="233363" y="1235075"/>
            <a:ext cx="4567237" cy="143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 sz="2200" b="1">
                <a:solidFill>
                  <a:srgbClr val="FC0128"/>
                </a:solidFill>
              </a:rPr>
              <a:t>Nonlinear</a:t>
            </a:r>
            <a:r>
              <a:rPr lang="de-DE" sz="2200" b="1">
                <a:solidFill>
                  <a:schemeClr val="accent2"/>
                </a:solidFill>
              </a:rPr>
              <a:t> (i. e., signal strength dependent) microwave response</a:t>
            </a:r>
          </a:p>
          <a:p>
            <a:pPr eaLnBrk="0" hangingPunct="0"/>
            <a:r>
              <a:rPr lang="de-DE" sz="2200" b="1">
                <a:solidFill>
                  <a:schemeClr val="accent2"/>
                </a:solidFill>
              </a:rPr>
              <a:t>induces </a:t>
            </a:r>
            <a:r>
              <a:rPr lang="de-DE" sz="2200" b="1">
                <a:solidFill>
                  <a:srgbClr val="FC0128"/>
                </a:solidFill>
              </a:rPr>
              <a:t>undesirable</a:t>
            </a:r>
            <a:r>
              <a:rPr lang="de-DE" sz="2200" b="1">
                <a:solidFill>
                  <a:schemeClr val="accent2"/>
                </a:solidFill>
              </a:rPr>
              <a:t> signals within the passband by </a:t>
            </a:r>
            <a:r>
              <a:rPr lang="de-DE" sz="2200" b="1">
                <a:solidFill>
                  <a:srgbClr val="FC0128"/>
                </a:solidFill>
              </a:rPr>
              <a:t>intermodulation.</a:t>
            </a:r>
            <a:endParaRPr lang="de-DE" sz="2000" b="1">
              <a:solidFill>
                <a:srgbClr val="006666"/>
              </a:solidFill>
            </a:endParaRPr>
          </a:p>
        </p:txBody>
      </p:sp>
      <p:sp>
        <p:nvSpPr>
          <p:cNvPr id="36929" name="Line 65"/>
          <p:cNvSpPr>
            <a:spLocks noChangeShapeType="1"/>
          </p:cNvSpPr>
          <p:nvPr/>
        </p:nvSpPr>
        <p:spPr bwMode="auto">
          <a:xfrm flipH="1" flipV="1">
            <a:off x="1066800" y="5562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30" name="Line 66"/>
          <p:cNvSpPr>
            <a:spLocks noChangeShapeType="1"/>
          </p:cNvSpPr>
          <p:nvPr/>
        </p:nvSpPr>
        <p:spPr bwMode="auto">
          <a:xfrm flipV="1">
            <a:off x="1676400" y="5562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31" name="Line 67"/>
          <p:cNvSpPr>
            <a:spLocks noChangeShapeType="1"/>
          </p:cNvSpPr>
          <p:nvPr/>
        </p:nvSpPr>
        <p:spPr bwMode="auto">
          <a:xfrm flipH="1" flipV="1">
            <a:off x="3581400" y="5486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32" name="Text Box 68"/>
          <p:cNvSpPr txBox="1">
            <a:spLocks noChangeArrowheads="1"/>
          </p:cNvSpPr>
          <p:nvPr/>
        </p:nvSpPr>
        <p:spPr bwMode="auto">
          <a:xfrm>
            <a:off x="6918325" y="5759450"/>
            <a:ext cx="1824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M. Hein, Wuppertal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7239000" y="4343400"/>
            <a:ext cx="9144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SC</a:t>
            </a:r>
          </a:p>
          <a:p>
            <a:pPr algn="ctr"/>
            <a:r>
              <a:rPr lang="en-US"/>
              <a:t>Device</a:t>
            </a:r>
          </a:p>
        </p:txBody>
      </p:sp>
      <p:sp>
        <p:nvSpPr>
          <p:cNvPr id="36934" name="Line 70"/>
          <p:cNvSpPr>
            <a:spLocks noChangeShapeType="1"/>
          </p:cNvSpPr>
          <p:nvPr/>
        </p:nvSpPr>
        <p:spPr bwMode="auto">
          <a:xfrm>
            <a:off x="6618288" y="4689475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35" name="Line 71"/>
          <p:cNvSpPr>
            <a:spLocks noChangeShapeType="1"/>
          </p:cNvSpPr>
          <p:nvPr/>
        </p:nvSpPr>
        <p:spPr bwMode="auto">
          <a:xfrm>
            <a:off x="8153400" y="4724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36" name="Text Box 72"/>
          <p:cNvSpPr txBox="1">
            <a:spLocks noChangeArrowheads="1"/>
          </p:cNvSpPr>
          <p:nvPr/>
        </p:nvSpPr>
        <p:spPr bwMode="auto">
          <a:xfrm>
            <a:off x="6613525" y="423227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="1" baseline="-25000"/>
              <a:t>in</a:t>
            </a:r>
          </a:p>
        </p:txBody>
      </p:sp>
      <p:sp>
        <p:nvSpPr>
          <p:cNvPr id="36937" name="Text Box 73"/>
          <p:cNvSpPr txBox="1">
            <a:spLocks noChangeArrowheads="1"/>
          </p:cNvSpPr>
          <p:nvPr/>
        </p:nvSpPr>
        <p:spPr bwMode="auto">
          <a:xfrm>
            <a:off x="8153400" y="4232275"/>
            <a:ext cx="652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="1" baseline="-25000"/>
              <a:t>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5" grpId="0"/>
      <p:bldP spid="36896" grpId="0"/>
      <p:bldP spid="36897" grpId="0"/>
      <p:bldP spid="36915" grpId="0" animBg="1"/>
      <p:bldP spid="36916" grpId="0"/>
      <p:bldP spid="36917" grpId="0"/>
      <p:bldP spid="36918" grpId="0" animBg="1"/>
      <p:bldP spid="36919" grpId="0" animBg="1"/>
      <p:bldP spid="36922" grpId="0" animBg="1"/>
      <p:bldP spid="36925" grpId="0" animBg="1"/>
      <p:bldP spid="36932" grpId="0"/>
      <p:bldP spid="36933" grpId="0" animBg="1"/>
      <p:bldP spid="36934" grpId="0" animBg="1"/>
      <p:bldP spid="36935" grpId="0" animBg="1"/>
      <p:bldP spid="36936" grpId="0"/>
      <p:bldP spid="369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22313" y="19050"/>
            <a:ext cx="7151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/>
              <a:t>Topics of Current Interest</a:t>
            </a:r>
          </a:p>
          <a:p>
            <a:pPr algn="ctr"/>
            <a:r>
              <a:rPr lang="en-US" sz="3200"/>
              <a:t>In Microwave Superconductivity Research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807785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Identifying and eliminating the microscopic sources of extrinsic nonlinearity</a:t>
            </a:r>
          </a:p>
          <a:p>
            <a:r>
              <a:rPr lang="en-US" sz="2000" dirty="0"/>
              <a:t>	Increase device yield</a:t>
            </a:r>
          </a:p>
          <a:p>
            <a:r>
              <a:rPr lang="en-US" sz="2000" dirty="0"/>
              <a:t>	Allows further miniaturization of devices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Allow development of ILC Nb cavities with BCS-limited properties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Superconducting Metamaterials: </a:t>
            </a:r>
            <a:r>
              <a:rPr lang="nl-NL" sz="2000" dirty="0" smtClean="0"/>
              <a:t>J. Opt. </a:t>
            </a:r>
            <a:r>
              <a:rPr lang="nl-NL" sz="2000" b="1" dirty="0" smtClean="0"/>
              <a:t>13</a:t>
            </a:r>
            <a:r>
              <a:rPr lang="nl-NL" sz="2000" dirty="0" smtClean="0"/>
              <a:t>, 024001 (2011)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Low-loss, compact, tunable metamaterial ‘atoms’</a:t>
            </a:r>
          </a:p>
          <a:p>
            <a:endParaRPr lang="en-US" sz="2000" dirty="0"/>
          </a:p>
          <a:p>
            <a:r>
              <a:rPr lang="en-US" sz="2000" dirty="0" smtClean="0"/>
              <a:t>Controlling de-coherence in superconducting qubits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smtClean="0"/>
              <a:t>Identify and eliminate two-level systems in dielectrics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320800" y="66675"/>
            <a:ext cx="645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Microwave Microscopy of Superconductors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41375" y="457200"/>
            <a:ext cx="7235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Use near-field optics techniques to obtain super-resolution images of:</a:t>
            </a:r>
          </a:p>
          <a:p>
            <a:r>
              <a:rPr lang="en-US" sz="2000"/>
              <a:t>	1) Materials Properties: Nonlinear response</a:t>
            </a:r>
          </a:p>
          <a:p>
            <a:r>
              <a:rPr lang="en-US" sz="2000"/>
              <a:t>	2) RF fields in operating devices </a:t>
            </a: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685800" y="2178050"/>
            <a:ext cx="3124200" cy="762000"/>
            <a:chOff x="816" y="1536"/>
            <a:chExt cx="1872" cy="480"/>
          </a:xfrm>
        </p:grpSpPr>
        <p:sp>
          <p:nvSpPr>
            <p:cNvPr id="37893" name="Freeform 5"/>
            <p:cNvSpPr>
              <a:spLocks/>
            </p:cNvSpPr>
            <p:nvPr/>
          </p:nvSpPr>
          <p:spPr bwMode="auto">
            <a:xfrm>
              <a:off x="816" y="1920"/>
              <a:ext cx="1104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6"/>
                </a:cxn>
                <a:cxn ang="0">
                  <a:pos x="1104" y="96"/>
                </a:cxn>
                <a:cxn ang="0">
                  <a:pos x="1104" y="0"/>
                </a:cxn>
              </a:cxnLst>
              <a:rect l="0" t="0" r="r" b="b"/>
              <a:pathLst>
                <a:path w="1104" h="96">
                  <a:moveTo>
                    <a:pt x="0" y="0"/>
                  </a:moveTo>
                  <a:lnTo>
                    <a:pt x="0" y="96"/>
                  </a:lnTo>
                  <a:lnTo>
                    <a:pt x="1104" y="96"/>
                  </a:lnTo>
                  <a:lnTo>
                    <a:pt x="110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auto">
            <a:xfrm>
              <a:off x="1920" y="1536"/>
              <a:ext cx="768" cy="48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768" y="96"/>
                </a:cxn>
                <a:cxn ang="0">
                  <a:pos x="768" y="0"/>
                </a:cxn>
              </a:cxnLst>
              <a:rect l="0" t="0" r="r" b="b"/>
              <a:pathLst>
                <a:path w="768" h="480">
                  <a:moveTo>
                    <a:pt x="0" y="480"/>
                  </a:moveTo>
                  <a:lnTo>
                    <a:pt x="768" y="96"/>
                  </a:lnTo>
                  <a:lnTo>
                    <a:pt x="7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auto">
            <a:xfrm>
              <a:off x="1296" y="1536"/>
              <a:ext cx="768" cy="48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0" y="384"/>
                </a:cxn>
                <a:cxn ang="0">
                  <a:pos x="768" y="0"/>
                </a:cxn>
                <a:cxn ang="0">
                  <a:pos x="768" y="96"/>
                </a:cxn>
                <a:cxn ang="0">
                  <a:pos x="0" y="480"/>
                </a:cxn>
              </a:cxnLst>
              <a:rect l="0" t="0" r="r" b="b"/>
              <a:pathLst>
                <a:path w="768" h="480">
                  <a:moveTo>
                    <a:pt x="0" y="480"/>
                  </a:moveTo>
                  <a:lnTo>
                    <a:pt x="0" y="384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auto">
            <a:xfrm>
              <a:off x="816" y="1536"/>
              <a:ext cx="1872" cy="384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768" y="0"/>
                </a:cxn>
                <a:cxn ang="0">
                  <a:pos x="1872" y="0"/>
                </a:cxn>
                <a:cxn ang="0">
                  <a:pos x="1104" y="384"/>
                </a:cxn>
                <a:cxn ang="0">
                  <a:pos x="0" y="384"/>
                </a:cxn>
              </a:cxnLst>
              <a:rect l="0" t="0" r="r" b="b"/>
              <a:pathLst>
                <a:path w="1872" h="384">
                  <a:moveTo>
                    <a:pt x="0" y="384"/>
                  </a:moveTo>
                  <a:lnTo>
                    <a:pt x="768" y="0"/>
                  </a:lnTo>
                  <a:lnTo>
                    <a:pt x="1872" y="0"/>
                  </a:lnTo>
                  <a:lnTo>
                    <a:pt x="1104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CC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2133600" y="1797050"/>
            <a:ext cx="304800" cy="609600"/>
            <a:chOff x="768" y="960"/>
            <a:chExt cx="384" cy="768"/>
          </a:xfrm>
        </p:grpSpPr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864" y="1344"/>
              <a:ext cx="288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960" y="1440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auto">
            <a:xfrm>
              <a:off x="768" y="960"/>
              <a:ext cx="288" cy="57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8" y="576"/>
                </a:cxn>
                <a:cxn ang="0">
                  <a:pos x="0" y="576"/>
                </a:cxn>
                <a:cxn ang="0">
                  <a:pos x="0" y="0"/>
                </a:cxn>
              </a:cxnLst>
              <a:rect l="0" t="0" r="r" b="b"/>
              <a:pathLst>
                <a:path w="288" h="576">
                  <a:moveTo>
                    <a:pt x="288" y="0"/>
                  </a:moveTo>
                  <a:lnTo>
                    <a:pt x="288" y="576"/>
                  </a:lnTo>
                  <a:lnTo>
                    <a:pt x="0" y="57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auto">
            <a:xfrm>
              <a:off x="768" y="960"/>
              <a:ext cx="28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192" y="0"/>
                </a:cxn>
                <a:cxn ang="0">
                  <a:pos x="288" y="9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96">
                  <a:moveTo>
                    <a:pt x="0" y="0"/>
                  </a:moveTo>
                  <a:lnTo>
                    <a:pt x="96" y="96"/>
                  </a:lnTo>
                  <a:lnTo>
                    <a:pt x="192" y="0"/>
                  </a:lnTo>
                  <a:lnTo>
                    <a:pt x="288" y="96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362200" y="1447800"/>
            <a:ext cx="1060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200</a:t>
            </a:r>
            <a:r>
              <a:rPr lang="en-US" sz="1600">
                <a:latin typeface="Symbol" pitchFamily="18" charset="2"/>
              </a:rPr>
              <a:t>m</a:t>
            </a:r>
            <a:r>
              <a:rPr lang="en-US" sz="1600"/>
              <a:t>m </a:t>
            </a:r>
            <a:br>
              <a:rPr lang="en-US" sz="1600"/>
            </a:br>
            <a:r>
              <a:rPr lang="en-US" sz="1600"/>
              <a:t>loop probe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304800" y="1552575"/>
            <a:ext cx="1376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500</a:t>
            </a:r>
            <a:r>
              <a:rPr lang="en-US" sz="2000">
                <a:cs typeface="Times New Roman" pitchFamily="18" charset="0"/>
              </a:rPr>
              <a:t>Å </a:t>
            </a:r>
          </a:p>
          <a:p>
            <a:pPr algn="ctr"/>
            <a:r>
              <a:rPr lang="en-US" sz="2000">
                <a:cs typeface="Times New Roman" pitchFamily="18" charset="0"/>
              </a:rPr>
              <a:t>YBCO film</a:t>
            </a:r>
            <a:endParaRPr lang="en-US" sz="2000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819400" y="2863850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SrTiO</a:t>
            </a:r>
            <a:r>
              <a:rPr lang="en-US" sz="2000" baseline="-25000"/>
              <a:t>3</a:t>
            </a: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 flipV="1">
            <a:off x="3048000" y="263525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990600" y="2178050"/>
            <a:ext cx="1714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 flipV="1">
            <a:off x="1524000" y="2940050"/>
            <a:ext cx="762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1828800" y="24066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000250" y="248285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2022475" y="2466975"/>
            <a:ext cx="28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00"/>
                </a:solidFill>
              </a:rPr>
              <a:t>J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914400" y="3124200"/>
            <a:ext cx="253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30</a:t>
            </a:r>
            <a:r>
              <a:rPr lang="en-US" sz="1800">
                <a:cs typeface="Times New Roman" pitchFamily="18" charset="0"/>
              </a:rPr>
              <a:t>° misorientation </a:t>
            </a:r>
          </a:p>
          <a:p>
            <a:pPr algn="ctr"/>
            <a:r>
              <a:rPr lang="en-US" sz="1800"/>
              <a:t>Bi-crystal grain boundary</a:t>
            </a:r>
          </a:p>
        </p:txBody>
      </p:sp>
      <p:pic>
        <p:nvPicPr>
          <p:cNvPr id="37912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32766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7947" name="Group 59"/>
          <p:cNvGrpSpPr>
            <a:grpSpLocks/>
          </p:cNvGrpSpPr>
          <p:nvPr/>
        </p:nvGrpSpPr>
        <p:grpSpPr bwMode="auto">
          <a:xfrm>
            <a:off x="441325" y="3886200"/>
            <a:ext cx="8016875" cy="2311400"/>
            <a:chOff x="278" y="2448"/>
            <a:chExt cx="5050" cy="1456"/>
          </a:xfrm>
        </p:grpSpPr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>
              <a:off x="1200" y="2448"/>
              <a:ext cx="29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37933" name="Picture 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2496"/>
              <a:ext cx="1968" cy="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934" name="Text Box 46"/>
            <p:cNvSpPr txBox="1">
              <a:spLocks noChangeArrowheads="1"/>
            </p:cNvSpPr>
            <p:nvPr/>
          </p:nvSpPr>
          <p:spPr bwMode="auto">
            <a:xfrm>
              <a:off x="278" y="2618"/>
              <a:ext cx="2859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Laser Scanning Microscopy</a:t>
              </a:r>
              <a:endParaRPr lang="en-US" dirty="0"/>
            </a:p>
            <a:p>
              <a:endParaRPr lang="en-US" dirty="0"/>
            </a:p>
            <a:p>
              <a:r>
                <a:rPr lang="en-US" dirty="0"/>
                <a:t>Image J</a:t>
              </a:r>
              <a:r>
                <a:rPr lang="en-US" baseline="-25000" dirty="0"/>
                <a:t>rf</a:t>
              </a:r>
              <a:r>
                <a:rPr lang="en-US" baseline="30000" dirty="0"/>
                <a:t>2</a:t>
              </a:r>
              <a:r>
                <a:rPr lang="en-US" dirty="0"/>
                <a:t>(</a:t>
              </a:r>
              <a:r>
                <a:rPr lang="en-US" dirty="0" err="1"/>
                <a:t>x,y</a:t>
              </a:r>
              <a:r>
                <a:rPr lang="en-US" dirty="0"/>
                <a:t>) in an operating</a:t>
              </a:r>
            </a:p>
            <a:p>
              <a:r>
                <a:rPr lang="en-US" dirty="0"/>
                <a:t>superconducting microwave device</a:t>
              </a:r>
            </a:p>
            <a:p>
              <a:r>
                <a:rPr lang="en-US" dirty="0"/>
                <a:t>Image J</a:t>
              </a:r>
              <a:r>
                <a:rPr lang="en-US" baseline="-25000" dirty="0"/>
                <a:t>IMD</a:t>
              </a:r>
            </a:p>
          </p:txBody>
        </p:sp>
        <p:sp>
          <p:nvSpPr>
            <p:cNvPr id="37936" name="Text Box 48"/>
            <p:cNvSpPr txBox="1">
              <a:spLocks noChangeArrowheads="1"/>
            </p:cNvSpPr>
            <p:nvPr/>
          </p:nvSpPr>
          <p:spPr bwMode="auto">
            <a:xfrm rot="16200000">
              <a:off x="2960" y="2768"/>
              <a:ext cx="6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reflectance</a:t>
              </a:r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 rot="16200000">
              <a:off x="3142" y="3478"/>
              <a:ext cx="2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J</a:t>
              </a:r>
              <a:r>
                <a:rPr lang="en-US" sz="1400" baseline="-25000"/>
                <a:t>rf</a:t>
              </a:r>
              <a:r>
                <a:rPr lang="en-US" sz="1400" baseline="30000"/>
                <a:t>2</a:t>
              </a:r>
            </a:p>
          </p:txBody>
        </p:sp>
        <p:sp>
          <p:nvSpPr>
            <p:cNvPr id="37938" name="Rectangle 50"/>
            <p:cNvSpPr>
              <a:spLocks noChangeArrowheads="1"/>
            </p:cNvSpPr>
            <p:nvPr/>
          </p:nvSpPr>
          <p:spPr bwMode="auto">
            <a:xfrm>
              <a:off x="3408" y="3816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4" name="Text Box 56"/>
            <p:cNvSpPr txBox="1">
              <a:spLocks noChangeArrowheads="1"/>
            </p:cNvSpPr>
            <p:nvPr/>
          </p:nvSpPr>
          <p:spPr bwMode="auto">
            <a:xfrm>
              <a:off x="3335" y="3706"/>
              <a:ext cx="28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</a:rPr>
                <a:t>20 </a:t>
              </a:r>
              <a:r>
                <a:rPr lang="en-US" sz="80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sz="80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37945" name="Rectangle 57"/>
            <p:cNvSpPr>
              <a:spLocks noChangeArrowheads="1"/>
            </p:cNvSpPr>
            <p:nvPr/>
          </p:nvSpPr>
          <p:spPr bwMode="auto">
            <a:xfrm>
              <a:off x="3420" y="2750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6" name="Text Box 58"/>
            <p:cNvSpPr txBox="1">
              <a:spLocks noChangeArrowheads="1"/>
            </p:cNvSpPr>
            <p:nvPr/>
          </p:nvSpPr>
          <p:spPr bwMode="auto">
            <a:xfrm>
              <a:off x="3347" y="2640"/>
              <a:ext cx="28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</a:rPr>
                <a:t>20 </a:t>
              </a:r>
              <a:r>
                <a:rPr lang="en-US" sz="80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sz="800">
                  <a:solidFill>
                    <a:schemeClr val="bg1"/>
                  </a:solidFill>
                </a:rPr>
                <a:t>m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 rot="5400000">
            <a:off x="7323845" y="2263510"/>
            <a:ext cx="19207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Phys. Rev. B </a:t>
            </a:r>
            <a:r>
              <a:rPr lang="en-US" sz="1050" b="1" dirty="0" smtClean="0"/>
              <a:t>72</a:t>
            </a:r>
            <a:r>
              <a:rPr lang="en-US" sz="1050" dirty="0" smtClean="0"/>
              <a:t>, 024527 (2005)</a:t>
            </a:r>
            <a:endParaRPr lang="en-US" sz="1050" dirty="0"/>
          </a:p>
        </p:txBody>
      </p:sp>
      <p:sp>
        <p:nvSpPr>
          <p:cNvPr id="40" name="Rectangle 39"/>
          <p:cNvSpPr/>
          <p:nvPr/>
        </p:nvSpPr>
        <p:spPr>
          <a:xfrm rot="5400000">
            <a:off x="6455405" y="613298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 smtClean="0"/>
              <a:t>IEEE </a:t>
            </a:r>
            <a:r>
              <a:rPr lang="fr-FR" sz="900" dirty="0" err="1" smtClean="0"/>
              <a:t>Trans</a:t>
            </a:r>
            <a:r>
              <a:rPr lang="fr-FR" sz="900" dirty="0" smtClean="0"/>
              <a:t>. </a:t>
            </a:r>
            <a:r>
              <a:rPr lang="fr-FR" sz="900" dirty="0" err="1" smtClean="0"/>
              <a:t>Appl</a:t>
            </a:r>
            <a:r>
              <a:rPr lang="fr-FR" sz="900" dirty="0" smtClean="0"/>
              <a:t>. </a:t>
            </a:r>
            <a:r>
              <a:rPr lang="fr-FR" sz="900" dirty="0" err="1" smtClean="0"/>
              <a:t>Supercond</a:t>
            </a:r>
            <a:r>
              <a:rPr lang="fr-FR" sz="900" dirty="0" smtClean="0"/>
              <a:t>. </a:t>
            </a:r>
            <a:r>
              <a:rPr lang="fr-FR" sz="900" b="1" dirty="0" smtClean="0"/>
              <a:t>17</a:t>
            </a:r>
            <a:r>
              <a:rPr lang="fr-FR" sz="900" dirty="0" smtClean="0"/>
              <a:t>,  902 (2007)</a:t>
            </a:r>
            <a:endParaRPr lang="en-US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4058089" y="2995136"/>
            <a:ext cx="7835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See:</a:t>
            </a:r>
          </a:p>
          <a:p>
            <a:r>
              <a:rPr lang="en-US" sz="1400" dirty="0" smtClean="0"/>
              <a:t>2MY-08</a:t>
            </a:r>
          </a:p>
          <a:p>
            <a:r>
              <a:rPr lang="en-US" sz="1400" dirty="0" smtClean="0"/>
              <a:t>5MZ-03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Three Hallmarks of Superconductivity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8463" y="1385888"/>
            <a:ext cx="1811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Zero Resistance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rot="-5400000">
            <a:off x="1066800" y="1447800"/>
            <a:ext cx="457200" cy="1371600"/>
          </a:xfrm>
          <a:prstGeom prst="can">
            <a:avLst>
              <a:gd name="adj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79400" y="2133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981200" y="2133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1775" y="1755775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</a:t>
            </a: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1066800" y="2438400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838200" y="2667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838200" y="2362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524000" y="2667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V="1">
            <a:off x="1752600" y="2362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V="1">
            <a:off x="549275" y="28194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549275" y="41910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 rot="16200000">
            <a:off x="-644525" y="3311525"/>
            <a:ext cx="168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DC Resistance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746125" y="4479925"/>
            <a:ext cx="147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Temperature</a:t>
            </a:r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1387475" y="32766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1093788" y="417512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</a:t>
            </a:r>
            <a:r>
              <a:rPr lang="en-US" sz="2800" baseline="-25000"/>
              <a:t>c</a:t>
            </a: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1768475" y="32766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1387475" y="3276600"/>
            <a:ext cx="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1387475" y="35814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307975" y="3987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grpSp>
        <p:nvGrpSpPr>
          <p:cNvPr id="4167" name="Group 71"/>
          <p:cNvGrpSpPr>
            <a:grpSpLocks/>
          </p:cNvGrpSpPr>
          <p:nvPr/>
        </p:nvGrpSpPr>
        <p:grpSpPr bwMode="auto">
          <a:xfrm>
            <a:off x="2971800" y="1462088"/>
            <a:ext cx="2971800" cy="3659187"/>
            <a:chOff x="1872" y="921"/>
            <a:chExt cx="1872" cy="2305"/>
          </a:xfrm>
        </p:grpSpPr>
        <p:sp>
          <p:nvSpPr>
            <p:cNvPr id="4124" name="Text Box 28"/>
            <p:cNvSpPr txBox="1">
              <a:spLocks noChangeArrowheads="1"/>
            </p:cNvSpPr>
            <p:nvPr/>
          </p:nvSpPr>
          <p:spPr bwMode="auto">
            <a:xfrm>
              <a:off x="1988" y="921"/>
              <a:ext cx="17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Complete Diamagnetism</a:t>
              </a:r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 flipV="1">
              <a:off x="2304" y="1872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>
              <a:off x="2304" y="273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 rot="16200000">
              <a:off x="1364" y="2188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Magnetic Induction</a:t>
              </a:r>
            </a:p>
          </p:txBody>
        </p:sp>
        <p:sp>
          <p:nvSpPr>
            <p:cNvPr id="4136" name="Text Box 40"/>
            <p:cNvSpPr txBox="1">
              <a:spLocks noChangeArrowheads="1"/>
            </p:cNvSpPr>
            <p:nvPr/>
          </p:nvSpPr>
          <p:spPr bwMode="auto">
            <a:xfrm>
              <a:off x="2400" y="2976"/>
              <a:ext cx="9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Temperature</a:t>
              </a:r>
            </a:p>
          </p:txBody>
        </p:sp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>
              <a:off x="2832" y="2160"/>
              <a:ext cx="86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Text Box 42"/>
            <p:cNvSpPr txBox="1">
              <a:spLocks noChangeArrowheads="1"/>
            </p:cNvSpPr>
            <p:nvPr/>
          </p:nvSpPr>
          <p:spPr bwMode="auto">
            <a:xfrm>
              <a:off x="2647" y="2726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T</a:t>
              </a:r>
              <a:r>
                <a:rPr lang="en-US" sz="2800" baseline="-25000"/>
                <a:t>c</a:t>
              </a:r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>
              <a:off x="3072" y="2160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Line 45"/>
            <p:cNvSpPr>
              <a:spLocks noChangeShapeType="1"/>
            </p:cNvSpPr>
            <p:nvPr/>
          </p:nvSpPr>
          <p:spPr bwMode="auto">
            <a:xfrm>
              <a:off x="2832" y="2352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Text Box 46"/>
            <p:cNvSpPr txBox="1">
              <a:spLocks noChangeArrowheads="1"/>
            </p:cNvSpPr>
            <p:nvPr/>
          </p:nvSpPr>
          <p:spPr bwMode="auto">
            <a:xfrm>
              <a:off x="2150" y="261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pic>
          <p:nvPicPr>
            <p:cNvPr id="4162" name="Picture 66" descr="http://www.physnet.uni-hamburg.de/home/vms/reimer/htc/fig9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0" y="1176"/>
              <a:ext cx="1572" cy="673"/>
            </a:xfrm>
            <a:prstGeom prst="rect">
              <a:avLst/>
            </a:prstGeom>
            <a:noFill/>
          </p:spPr>
        </p:pic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2208" y="1728"/>
              <a:ext cx="124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4" name="Text Box 68"/>
            <p:cNvSpPr txBox="1">
              <a:spLocks noChangeArrowheads="1"/>
            </p:cNvSpPr>
            <p:nvPr/>
          </p:nvSpPr>
          <p:spPr bwMode="auto">
            <a:xfrm>
              <a:off x="2256" y="1660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T&gt;T</a:t>
              </a:r>
              <a:r>
                <a:rPr lang="en-US" sz="1600" baseline="-25000"/>
                <a:t>c</a:t>
              </a:r>
            </a:p>
          </p:txBody>
        </p:sp>
        <p:sp>
          <p:nvSpPr>
            <p:cNvPr id="4165" name="Text Box 69"/>
            <p:cNvSpPr txBox="1">
              <a:spLocks noChangeArrowheads="1"/>
            </p:cNvSpPr>
            <p:nvPr/>
          </p:nvSpPr>
          <p:spPr bwMode="auto">
            <a:xfrm>
              <a:off x="3073" y="1660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T&lt;T</a:t>
              </a:r>
              <a:r>
                <a:rPr lang="en-US" sz="1600" baseline="-25000"/>
                <a:t>c</a:t>
              </a:r>
            </a:p>
          </p:txBody>
        </p:sp>
      </p:grpSp>
      <p:grpSp>
        <p:nvGrpSpPr>
          <p:cNvPr id="4168" name="Group 72"/>
          <p:cNvGrpSpPr>
            <a:grpSpLocks/>
          </p:cNvGrpSpPr>
          <p:nvPr/>
        </p:nvGrpSpPr>
        <p:grpSpPr bwMode="auto">
          <a:xfrm>
            <a:off x="5899150" y="1447800"/>
            <a:ext cx="3282950" cy="3381375"/>
            <a:chOff x="3716" y="912"/>
            <a:chExt cx="2068" cy="2130"/>
          </a:xfrm>
        </p:grpSpPr>
        <p:sp>
          <p:nvSpPr>
            <p:cNvPr id="4147" name="Oval 51"/>
            <p:cNvSpPr>
              <a:spLocks noChangeArrowheads="1"/>
            </p:cNvSpPr>
            <p:nvPr/>
          </p:nvSpPr>
          <p:spPr bwMode="auto">
            <a:xfrm>
              <a:off x="4128" y="1640"/>
              <a:ext cx="1488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auto">
            <a:xfrm>
              <a:off x="3716" y="912"/>
              <a:ext cx="20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Macroscopic Quantum Effects</a:t>
              </a:r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auto">
            <a:xfrm>
              <a:off x="4328" y="1776"/>
              <a:ext cx="1104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" name="Line 52"/>
            <p:cNvSpPr>
              <a:spLocks noChangeShapeType="1"/>
            </p:cNvSpPr>
            <p:nvPr/>
          </p:nvSpPr>
          <p:spPr bwMode="auto">
            <a:xfrm flipV="1">
              <a:off x="4896" y="14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>
              <a:off x="4896" y="2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24" y="1520"/>
              <a:ext cx="112" cy="528"/>
            </a:xfrm>
            <a:custGeom>
              <a:avLst/>
              <a:gdLst/>
              <a:ahLst/>
              <a:cxnLst>
                <a:cxn ang="0">
                  <a:pos x="16" y="528"/>
                </a:cxn>
                <a:cxn ang="0">
                  <a:pos x="16" y="288"/>
                </a:cxn>
                <a:cxn ang="0">
                  <a:pos x="112" y="0"/>
                </a:cxn>
              </a:cxnLst>
              <a:rect l="0" t="0" r="r" b="b"/>
              <a:pathLst>
                <a:path w="112" h="528">
                  <a:moveTo>
                    <a:pt x="16" y="528"/>
                  </a:moveTo>
                  <a:cubicBezTo>
                    <a:pt x="8" y="452"/>
                    <a:pt x="0" y="376"/>
                    <a:pt x="16" y="288"/>
                  </a:cubicBezTo>
                  <a:cubicBezTo>
                    <a:pt x="32" y="200"/>
                    <a:pt x="96" y="48"/>
                    <a:pt x="1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5168" y="1520"/>
              <a:ext cx="112" cy="528"/>
            </a:xfrm>
            <a:custGeom>
              <a:avLst/>
              <a:gdLst/>
              <a:ahLst/>
              <a:cxnLst>
                <a:cxn ang="0">
                  <a:pos x="16" y="528"/>
                </a:cxn>
                <a:cxn ang="0">
                  <a:pos x="16" y="288"/>
                </a:cxn>
                <a:cxn ang="0">
                  <a:pos x="112" y="0"/>
                </a:cxn>
              </a:cxnLst>
              <a:rect l="0" t="0" r="r" b="b"/>
              <a:pathLst>
                <a:path w="112" h="528">
                  <a:moveTo>
                    <a:pt x="16" y="528"/>
                  </a:moveTo>
                  <a:cubicBezTo>
                    <a:pt x="8" y="452"/>
                    <a:pt x="0" y="376"/>
                    <a:pt x="16" y="288"/>
                  </a:cubicBezTo>
                  <a:cubicBezTo>
                    <a:pt x="32" y="200"/>
                    <a:pt x="96" y="48"/>
                    <a:pt x="1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 flipH="1">
              <a:off x="4656" y="1528"/>
              <a:ext cx="112" cy="528"/>
            </a:xfrm>
            <a:custGeom>
              <a:avLst/>
              <a:gdLst/>
              <a:ahLst/>
              <a:cxnLst>
                <a:cxn ang="0">
                  <a:pos x="16" y="528"/>
                </a:cxn>
                <a:cxn ang="0">
                  <a:pos x="16" y="288"/>
                </a:cxn>
                <a:cxn ang="0">
                  <a:pos x="112" y="0"/>
                </a:cxn>
              </a:cxnLst>
              <a:rect l="0" t="0" r="r" b="b"/>
              <a:pathLst>
                <a:path w="112" h="528">
                  <a:moveTo>
                    <a:pt x="16" y="528"/>
                  </a:moveTo>
                  <a:cubicBezTo>
                    <a:pt x="8" y="452"/>
                    <a:pt x="0" y="376"/>
                    <a:pt x="16" y="288"/>
                  </a:cubicBezTo>
                  <a:cubicBezTo>
                    <a:pt x="32" y="200"/>
                    <a:pt x="96" y="48"/>
                    <a:pt x="1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 flipH="1">
              <a:off x="4464" y="1520"/>
              <a:ext cx="112" cy="528"/>
            </a:xfrm>
            <a:custGeom>
              <a:avLst/>
              <a:gdLst/>
              <a:ahLst/>
              <a:cxnLst>
                <a:cxn ang="0">
                  <a:pos x="16" y="528"/>
                </a:cxn>
                <a:cxn ang="0">
                  <a:pos x="16" y="288"/>
                </a:cxn>
                <a:cxn ang="0">
                  <a:pos x="112" y="0"/>
                </a:cxn>
              </a:cxnLst>
              <a:rect l="0" t="0" r="r" b="b"/>
              <a:pathLst>
                <a:path w="112" h="528">
                  <a:moveTo>
                    <a:pt x="16" y="528"/>
                  </a:moveTo>
                  <a:cubicBezTo>
                    <a:pt x="8" y="452"/>
                    <a:pt x="0" y="376"/>
                    <a:pt x="16" y="288"/>
                  </a:cubicBezTo>
                  <a:cubicBezTo>
                    <a:pt x="32" y="200"/>
                    <a:pt x="96" y="48"/>
                    <a:pt x="1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5040" y="2208"/>
              <a:ext cx="144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40"/>
                </a:cxn>
                <a:cxn ang="0">
                  <a:pos x="144" y="336"/>
                </a:cxn>
              </a:cxnLst>
              <a:rect l="0" t="0" r="r" b="b"/>
              <a:pathLst>
                <a:path w="144" h="336">
                  <a:moveTo>
                    <a:pt x="0" y="0"/>
                  </a:moveTo>
                  <a:cubicBezTo>
                    <a:pt x="12" y="92"/>
                    <a:pt x="24" y="184"/>
                    <a:pt x="48" y="240"/>
                  </a:cubicBezTo>
                  <a:cubicBezTo>
                    <a:pt x="72" y="296"/>
                    <a:pt x="108" y="316"/>
                    <a:pt x="144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5192" y="2192"/>
              <a:ext cx="144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40"/>
                </a:cxn>
                <a:cxn ang="0">
                  <a:pos x="144" y="336"/>
                </a:cxn>
              </a:cxnLst>
              <a:rect l="0" t="0" r="r" b="b"/>
              <a:pathLst>
                <a:path w="144" h="336">
                  <a:moveTo>
                    <a:pt x="0" y="0"/>
                  </a:moveTo>
                  <a:cubicBezTo>
                    <a:pt x="12" y="92"/>
                    <a:pt x="24" y="184"/>
                    <a:pt x="48" y="240"/>
                  </a:cubicBezTo>
                  <a:cubicBezTo>
                    <a:pt x="72" y="296"/>
                    <a:pt x="108" y="316"/>
                    <a:pt x="144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 flipH="1">
              <a:off x="4584" y="2192"/>
              <a:ext cx="144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40"/>
                </a:cxn>
                <a:cxn ang="0">
                  <a:pos x="144" y="336"/>
                </a:cxn>
              </a:cxnLst>
              <a:rect l="0" t="0" r="r" b="b"/>
              <a:pathLst>
                <a:path w="144" h="336">
                  <a:moveTo>
                    <a:pt x="0" y="0"/>
                  </a:moveTo>
                  <a:cubicBezTo>
                    <a:pt x="12" y="92"/>
                    <a:pt x="24" y="184"/>
                    <a:pt x="48" y="240"/>
                  </a:cubicBezTo>
                  <a:cubicBezTo>
                    <a:pt x="72" y="296"/>
                    <a:pt x="108" y="316"/>
                    <a:pt x="144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 flipH="1">
              <a:off x="4376" y="2176"/>
              <a:ext cx="144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40"/>
                </a:cxn>
                <a:cxn ang="0">
                  <a:pos x="144" y="336"/>
                </a:cxn>
              </a:cxnLst>
              <a:rect l="0" t="0" r="r" b="b"/>
              <a:pathLst>
                <a:path w="144" h="336">
                  <a:moveTo>
                    <a:pt x="0" y="0"/>
                  </a:moveTo>
                  <a:cubicBezTo>
                    <a:pt x="12" y="92"/>
                    <a:pt x="24" y="184"/>
                    <a:pt x="48" y="240"/>
                  </a:cubicBezTo>
                  <a:cubicBezTo>
                    <a:pt x="72" y="296"/>
                    <a:pt x="108" y="316"/>
                    <a:pt x="144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Text Box 63"/>
            <p:cNvSpPr txBox="1">
              <a:spLocks noChangeArrowheads="1"/>
            </p:cNvSpPr>
            <p:nvPr/>
          </p:nvSpPr>
          <p:spPr bwMode="auto">
            <a:xfrm>
              <a:off x="4655" y="1236"/>
              <a:ext cx="48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Flux </a:t>
              </a:r>
              <a:r>
                <a:rPr lang="en-US" sz="1600">
                  <a:latin typeface="Symbol" pitchFamily="18" charset="2"/>
                </a:rPr>
                <a:t>F</a:t>
              </a:r>
            </a:p>
          </p:txBody>
        </p:sp>
        <p:sp>
          <p:nvSpPr>
            <p:cNvPr id="4166" name="Text Box 70"/>
            <p:cNvSpPr txBox="1">
              <a:spLocks noChangeArrowheads="1"/>
            </p:cNvSpPr>
            <p:nvPr/>
          </p:nvSpPr>
          <p:spPr bwMode="auto">
            <a:xfrm>
              <a:off x="4081" y="2676"/>
              <a:ext cx="15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/>
                <a:t>Flux quantization </a:t>
              </a:r>
              <a:r>
                <a:rPr lang="en-US" sz="1600" b="1">
                  <a:latin typeface="Symbol" pitchFamily="18" charset="2"/>
                </a:rPr>
                <a:t>F</a:t>
              </a:r>
              <a:r>
                <a:rPr lang="en-US" sz="1600" b="1"/>
                <a:t> = n</a:t>
              </a:r>
              <a:r>
                <a:rPr lang="en-US" sz="1600" b="1">
                  <a:latin typeface="Symbol" pitchFamily="18" charset="2"/>
                </a:rPr>
                <a:t>F</a:t>
              </a:r>
              <a:r>
                <a:rPr lang="en-US" sz="1600" b="1" baseline="-25000"/>
                <a:t>0</a:t>
              </a:r>
            </a:p>
            <a:p>
              <a:pPr algn="ctr"/>
              <a:r>
                <a:rPr lang="en-US" sz="1600" b="1"/>
                <a:t>Josephson Effects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286000" y="0"/>
            <a:ext cx="4754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Superconducting Metamaterials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09894" y="609600"/>
            <a:ext cx="7273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Build artificial ‘atoms’ with tailored electric and magnetic response</a:t>
            </a:r>
          </a:p>
          <a:p>
            <a:pPr algn="ctr"/>
            <a:r>
              <a:rPr lang="en-US" sz="2000" dirty="0" smtClean="0"/>
              <a:t>An array of these sub-wavelength ‘atoms’ are described by 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baseline="-25000" dirty="0" err="1" smtClean="0"/>
              <a:t>eff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baseline="-25000" dirty="0" err="1" smtClean="0"/>
              <a:t>eff</a:t>
            </a:r>
            <a:endParaRPr lang="en-US" sz="2000" baseline="-250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95400"/>
            <a:ext cx="2700337" cy="261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9" name="Group 48"/>
          <p:cNvGrpSpPr/>
          <p:nvPr/>
        </p:nvGrpSpPr>
        <p:grpSpPr>
          <a:xfrm>
            <a:off x="762000" y="1676400"/>
            <a:ext cx="2952750" cy="2043113"/>
            <a:chOff x="2152650" y="1614488"/>
            <a:chExt cx="4838700" cy="3629025"/>
          </a:xfrm>
        </p:grpSpPr>
        <p:pic>
          <p:nvPicPr>
            <p:cNvPr id="8704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2650" y="1614488"/>
              <a:ext cx="4838700" cy="362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704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1263" y="1676400"/>
              <a:ext cx="41814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86200"/>
            <a:ext cx="4324350" cy="221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114800"/>
            <a:ext cx="2519363" cy="189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7"/>
          <p:cNvSpPr txBox="1">
            <a:spLocks noChangeArrowheads="1"/>
          </p:cNvSpPr>
          <p:nvPr/>
        </p:nvSpPr>
        <p:spPr bwMode="auto">
          <a:xfrm rot="16200000">
            <a:off x="-531813" y="3198813"/>
            <a:ext cx="182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Transmission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195513" y="0"/>
            <a:ext cx="4884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Negative Index Passband with a </a:t>
            </a:r>
          </a:p>
          <a:p>
            <a:pPr algn="ctr"/>
            <a:r>
              <a:rPr lang="en-US"/>
              <a:t>Superconducting All-Nb Metamaterial</a:t>
            </a:r>
          </a:p>
        </p:txBody>
      </p:sp>
      <p:pic>
        <p:nvPicPr>
          <p:cNvPr id="51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391400" cy="574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 Box 23"/>
          <p:cNvSpPr txBox="1">
            <a:spLocks noChangeArrowheads="1"/>
          </p:cNvSpPr>
          <p:nvPr/>
        </p:nvSpPr>
        <p:spPr bwMode="auto">
          <a:xfrm>
            <a:off x="3810000" y="876300"/>
            <a:ext cx="2058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Increasing temperature</a:t>
            </a:r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>
            <a:off x="3810000" y="957263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620000" y="914400"/>
            <a:ext cx="11400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See:</a:t>
            </a:r>
          </a:p>
          <a:p>
            <a:r>
              <a:rPr lang="en-US" sz="2000" dirty="0" smtClean="0"/>
              <a:t>3EZ-01</a:t>
            </a:r>
          </a:p>
          <a:p>
            <a:r>
              <a:rPr lang="en-US" sz="2000" dirty="0" smtClean="0"/>
              <a:t>4EB-05</a:t>
            </a:r>
          </a:p>
          <a:p>
            <a:r>
              <a:rPr lang="en-US" sz="2000" dirty="0" smtClean="0"/>
              <a:t>5EPG-05</a:t>
            </a:r>
            <a:endParaRPr lang="en-US" sz="2000" dirty="0"/>
          </a:p>
        </p:txBody>
      </p:sp>
      <p:sp>
        <p:nvSpPr>
          <p:cNvPr id="58" name="Rectangle 57"/>
          <p:cNvSpPr/>
          <p:nvPr/>
        </p:nvSpPr>
        <p:spPr>
          <a:xfrm>
            <a:off x="6400800" y="5940623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arXiv:1004.3226</a:t>
            </a:r>
            <a:endParaRPr lang="en-US" sz="1400" dirty="0"/>
          </a:p>
        </p:txBody>
      </p:sp>
      <p:sp>
        <p:nvSpPr>
          <p:cNvPr id="59" name="Rectangle 58"/>
          <p:cNvSpPr/>
          <p:nvPr/>
        </p:nvSpPr>
        <p:spPr>
          <a:xfrm>
            <a:off x="6400800" y="5715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 err="1" smtClean="0"/>
              <a:t>Appl</a:t>
            </a:r>
            <a:r>
              <a:rPr lang="fr-FR" sz="1200" dirty="0" smtClean="0"/>
              <a:t>. Phys. </a:t>
            </a:r>
            <a:r>
              <a:rPr lang="fr-FR" sz="1200" dirty="0" err="1" smtClean="0"/>
              <a:t>Lett</a:t>
            </a:r>
            <a:r>
              <a:rPr lang="fr-FR" sz="1200" dirty="0" smtClean="0"/>
              <a:t>. </a:t>
            </a:r>
            <a:r>
              <a:rPr lang="fr-FR" sz="1200" u="sng" dirty="0" smtClean="0"/>
              <a:t>87</a:t>
            </a:r>
            <a:r>
              <a:rPr lang="fr-FR" sz="1200" dirty="0" smtClean="0"/>
              <a:t>, 034102 (2005)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00200" y="-25400"/>
            <a:ext cx="608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References and Further Reading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5125" y="598488"/>
            <a:ext cx="8550275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Z. Y. Shen, “High-Temperature Superconducting Microwave Circuits,”</a:t>
            </a:r>
            <a:r>
              <a:rPr lang="en-US" sz="1600" b="1"/>
              <a:t> </a:t>
            </a:r>
          </a:p>
          <a:p>
            <a:r>
              <a:rPr lang="en-US" sz="1600" b="1"/>
              <a:t>	Artech House, Boston, 1994.</a:t>
            </a:r>
          </a:p>
          <a:p>
            <a:endParaRPr lang="en-US" sz="1600" b="1"/>
          </a:p>
          <a:p>
            <a:r>
              <a:rPr lang="en-US" sz="1600" b="1">
                <a:solidFill>
                  <a:srgbClr val="FF0000"/>
                </a:solidFill>
              </a:rPr>
              <a:t>M. J. Lancaster, “Passive Microwave Device Applications,”</a:t>
            </a:r>
            <a:r>
              <a:rPr lang="en-US" sz="1600" b="1"/>
              <a:t> </a:t>
            </a:r>
          </a:p>
          <a:p>
            <a:r>
              <a:rPr lang="en-US" sz="1600" b="1"/>
              <a:t>	Cambridge University Press, Cambridge, 1997.</a:t>
            </a:r>
          </a:p>
          <a:p>
            <a:endParaRPr lang="en-US" sz="1600" b="1"/>
          </a:p>
          <a:p>
            <a:r>
              <a:rPr lang="en-US" sz="1600" b="1">
                <a:solidFill>
                  <a:srgbClr val="FF0000"/>
                </a:solidFill>
              </a:rPr>
              <a:t>M. A. Hein, “HTS Thin Films at Microwave Frequencies,”</a:t>
            </a:r>
            <a:r>
              <a:rPr lang="en-US" sz="1600" b="1"/>
              <a:t> </a:t>
            </a:r>
          </a:p>
          <a:p>
            <a:r>
              <a:rPr lang="en-US" sz="1600" b="1"/>
              <a:t>	Springer Tracts of Modern Physics </a:t>
            </a:r>
            <a:r>
              <a:rPr lang="en-US" sz="1600" b="1" u="sng"/>
              <a:t>155</a:t>
            </a:r>
            <a:r>
              <a:rPr lang="en-US" sz="1600" b="1"/>
              <a:t>, Springer, Berlin, 1999.</a:t>
            </a:r>
          </a:p>
          <a:p>
            <a:endParaRPr lang="en-US" sz="1600" b="1"/>
          </a:p>
          <a:p>
            <a:r>
              <a:rPr lang="en-US" sz="1600" b="1">
                <a:solidFill>
                  <a:srgbClr val="FF0000"/>
                </a:solidFill>
              </a:rPr>
              <a:t>“Microwave Superconductivity,”</a:t>
            </a:r>
            <a:r>
              <a:rPr lang="en-US" sz="1600" b="1"/>
              <a:t> </a:t>
            </a:r>
          </a:p>
          <a:p>
            <a:r>
              <a:rPr lang="en-US" sz="1600" b="1"/>
              <a:t>	NATO- ASI series, ed. by H. Weinstock and M. Nisenoff, Kluwer, 2001.</a:t>
            </a:r>
          </a:p>
          <a:p>
            <a:endParaRPr lang="en-US" sz="1600" b="1"/>
          </a:p>
          <a:p>
            <a:r>
              <a:rPr lang="en-US" sz="1600" b="1">
                <a:solidFill>
                  <a:srgbClr val="FF0000"/>
                </a:solidFill>
              </a:rPr>
              <a:t>T. VanDuzer and C. W. Turner, “Principles of Superconductive Devices and Circuits,”</a:t>
            </a:r>
            <a:r>
              <a:rPr lang="en-US" sz="1600" b="1"/>
              <a:t> </a:t>
            </a:r>
          </a:p>
          <a:p>
            <a:r>
              <a:rPr lang="en-US" sz="1600" b="1"/>
              <a:t>	Elsevier, 1981.</a:t>
            </a:r>
          </a:p>
          <a:p>
            <a:endParaRPr lang="en-US" sz="1600" b="1"/>
          </a:p>
          <a:p>
            <a:r>
              <a:rPr lang="en-US" sz="1600" b="1">
                <a:solidFill>
                  <a:srgbClr val="FF0000"/>
                </a:solidFill>
              </a:rPr>
              <a:t>T. P. Orlando and K. A. Delin, “Fundamentals of Applied Superconductivity,”</a:t>
            </a:r>
            <a:r>
              <a:rPr lang="en-US" sz="1600" b="1"/>
              <a:t> </a:t>
            </a:r>
          </a:p>
          <a:p>
            <a:r>
              <a:rPr lang="en-US" sz="1600" b="1"/>
              <a:t>	Addison-Wesley, 1991.</a:t>
            </a:r>
          </a:p>
          <a:p>
            <a:endParaRPr lang="en-US" sz="1600" b="1"/>
          </a:p>
          <a:p>
            <a:r>
              <a:rPr lang="en-US" sz="1600" b="1">
                <a:solidFill>
                  <a:srgbClr val="FF0000"/>
                </a:solidFill>
              </a:rPr>
              <a:t>R. E. Matick, “Transmission Lines for Digital and Communication Networks,”</a:t>
            </a:r>
            <a:r>
              <a:rPr lang="en-US" sz="1600" b="1"/>
              <a:t> </a:t>
            </a:r>
          </a:p>
          <a:p>
            <a:r>
              <a:rPr lang="en-US" sz="1600" b="1"/>
              <a:t>	IEEE Press, 1995; Chapter 6.</a:t>
            </a:r>
          </a:p>
          <a:p>
            <a:endParaRPr lang="en-US" sz="1600" b="1"/>
          </a:p>
          <a:p>
            <a:r>
              <a:rPr lang="en-US" sz="1600" b="1">
                <a:solidFill>
                  <a:srgbClr val="FF0000"/>
                </a:solidFill>
              </a:rPr>
              <a:t>Alan M. Portis, “Electrodynamcis of High-Temperature Superconductors,”</a:t>
            </a:r>
            <a:r>
              <a:rPr lang="en-US" sz="1600" b="1"/>
              <a:t> </a:t>
            </a:r>
          </a:p>
          <a:p>
            <a:r>
              <a:rPr lang="en-US" sz="1600" b="1"/>
              <a:t>	World Scientific, Singapore, 1993.</a:t>
            </a:r>
          </a:p>
          <a:p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3638118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Graduate course on Superconductivity (Anlage) http://www.physics.umd.edu/courses/Phys798S/anlage/Phys798SAnlageSpring06/index.html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09800" y="0"/>
            <a:ext cx="47371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/>
              <a:t>Superconductivity Links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57200" y="2679412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Gallery of Abrikosov Vortex Lattices 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http://www.fys.uio.no/super/vortex/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7620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Wikipedia article on Superconductivity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http://en.wikipedia.org/wiki/Superconductivity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720706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Superconductor Information for the Beginner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http://www.superconductors.org/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96825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YouTube videos of Superconductivity (Alfred </a:t>
            </a:r>
            <a:r>
              <a:rPr lang="en-US" sz="1600" dirty="0" err="1" smtClean="0">
                <a:solidFill>
                  <a:schemeClr val="accent2"/>
                </a:solidFill>
              </a:rPr>
              <a:t>Leitner</a:t>
            </a:r>
            <a:r>
              <a:rPr lang="en-US" sz="1600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http://www.youtube.com/watch?v=nLWUtUZvOP8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19200" y="1981200"/>
            <a:ext cx="66482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Please Ask </a:t>
            </a:r>
            <a:r>
              <a:rPr lang="en-US" sz="5400" b="1" dirty="0"/>
              <a:t>Questions</a:t>
            </a:r>
            <a:r>
              <a:rPr lang="en-US" sz="5400" b="1" dirty="0" smtClean="0"/>
              <a:t>!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57463" y="76200"/>
            <a:ext cx="37671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/>
              <a:t>Zero Resistance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8925" y="1177925"/>
            <a:ext cx="333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R = 0 only at </a:t>
            </a:r>
            <a:r>
              <a:rPr lang="en-US" b="1">
                <a:latin typeface="Symbol" pitchFamily="18" charset="2"/>
              </a:rPr>
              <a:t>w</a:t>
            </a:r>
            <a:r>
              <a:rPr lang="en-US" b="1"/>
              <a:t> = 0 (DC)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93688" y="2438400"/>
            <a:ext cx="211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R &gt; 0 for </a:t>
            </a:r>
            <a:r>
              <a:rPr lang="en-US" b="1">
                <a:latin typeface="Symbol" pitchFamily="18" charset="2"/>
              </a:rPr>
              <a:t>w</a:t>
            </a:r>
            <a:r>
              <a:rPr lang="en-US" b="1"/>
              <a:t> &gt; 0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447800" y="53340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1447800" y="3657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447800" y="44196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74725" y="347027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1498600" y="5257800"/>
            <a:ext cx="228600" cy="152400"/>
            <a:chOff x="944" y="3484"/>
            <a:chExt cx="144" cy="96"/>
          </a:xfrm>
        </p:grpSpPr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944" y="3484"/>
              <a:ext cx="144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9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102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1752600" y="5257800"/>
            <a:ext cx="228600" cy="152400"/>
            <a:chOff x="944" y="3484"/>
            <a:chExt cx="144" cy="96"/>
          </a:xfrm>
        </p:grpSpPr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944" y="3484"/>
              <a:ext cx="144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9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102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7" name="Group 17"/>
          <p:cNvGrpSpPr>
            <a:grpSpLocks/>
          </p:cNvGrpSpPr>
          <p:nvPr/>
        </p:nvGrpSpPr>
        <p:grpSpPr bwMode="auto">
          <a:xfrm>
            <a:off x="2006600" y="5257800"/>
            <a:ext cx="228600" cy="152400"/>
            <a:chOff x="944" y="3484"/>
            <a:chExt cx="144" cy="96"/>
          </a:xfrm>
        </p:grpSpPr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944" y="3484"/>
              <a:ext cx="144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9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102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41" name="Group 21"/>
          <p:cNvGrpSpPr>
            <a:grpSpLocks/>
          </p:cNvGrpSpPr>
          <p:nvPr/>
        </p:nvGrpSpPr>
        <p:grpSpPr bwMode="auto">
          <a:xfrm>
            <a:off x="2260600" y="5257800"/>
            <a:ext cx="228600" cy="152400"/>
            <a:chOff x="944" y="3484"/>
            <a:chExt cx="144" cy="96"/>
          </a:xfrm>
        </p:grpSpPr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944" y="3484"/>
              <a:ext cx="144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23"/>
            <p:cNvSpPr>
              <a:spLocks noChangeArrowheads="1"/>
            </p:cNvSpPr>
            <p:nvPr/>
          </p:nvSpPr>
          <p:spPr bwMode="auto">
            <a:xfrm>
              <a:off x="9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102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45" name="Group 25"/>
          <p:cNvGrpSpPr>
            <a:grpSpLocks/>
          </p:cNvGrpSpPr>
          <p:nvPr/>
        </p:nvGrpSpPr>
        <p:grpSpPr bwMode="auto">
          <a:xfrm>
            <a:off x="2514600" y="5257800"/>
            <a:ext cx="228600" cy="152400"/>
            <a:chOff x="944" y="3484"/>
            <a:chExt cx="144" cy="96"/>
          </a:xfrm>
        </p:grpSpPr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944" y="3484"/>
              <a:ext cx="144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9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102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49" name="Group 29"/>
          <p:cNvGrpSpPr>
            <a:grpSpLocks/>
          </p:cNvGrpSpPr>
          <p:nvPr/>
        </p:nvGrpSpPr>
        <p:grpSpPr bwMode="auto">
          <a:xfrm>
            <a:off x="2768600" y="5257800"/>
            <a:ext cx="228600" cy="152400"/>
            <a:chOff x="944" y="3484"/>
            <a:chExt cx="144" cy="96"/>
          </a:xfrm>
        </p:grpSpPr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944" y="3484"/>
              <a:ext cx="144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auto">
            <a:xfrm>
              <a:off x="9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Oval 32"/>
            <p:cNvSpPr>
              <a:spLocks noChangeArrowheads="1"/>
            </p:cNvSpPr>
            <p:nvPr/>
          </p:nvSpPr>
          <p:spPr bwMode="auto">
            <a:xfrm>
              <a:off x="102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53" name="Group 33"/>
          <p:cNvGrpSpPr>
            <a:grpSpLocks/>
          </p:cNvGrpSpPr>
          <p:nvPr/>
        </p:nvGrpSpPr>
        <p:grpSpPr bwMode="auto">
          <a:xfrm>
            <a:off x="3022600" y="5257800"/>
            <a:ext cx="228600" cy="152400"/>
            <a:chOff x="944" y="3484"/>
            <a:chExt cx="144" cy="96"/>
          </a:xfrm>
        </p:grpSpPr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944" y="3484"/>
              <a:ext cx="144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9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102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3276600" y="5257800"/>
            <a:ext cx="228600" cy="152400"/>
            <a:chOff x="944" y="3484"/>
            <a:chExt cx="144" cy="96"/>
          </a:xfrm>
        </p:grpSpPr>
        <p:sp>
          <p:nvSpPr>
            <p:cNvPr id="5158" name="Oval 38"/>
            <p:cNvSpPr>
              <a:spLocks noChangeArrowheads="1"/>
            </p:cNvSpPr>
            <p:nvPr/>
          </p:nvSpPr>
          <p:spPr bwMode="auto">
            <a:xfrm>
              <a:off x="944" y="3484"/>
              <a:ext cx="144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auto">
            <a:xfrm>
              <a:off x="9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Oval 40"/>
            <p:cNvSpPr>
              <a:spLocks noChangeArrowheads="1"/>
            </p:cNvSpPr>
            <p:nvPr/>
          </p:nvSpPr>
          <p:spPr bwMode="auto">
            <a:xfrm>
              <a:off x="102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61" name="Oval 41"/>
          <p:cNvSpPr>
            <a:spLocks noChangeArrowheads="1"/>
          </p:cNvSpPr>
          <p:nvPr/>
        </p:nvSpPr>
        <p:spPr bwMode="auto">
          <a:xfrm>
            <a:off x="2514600" y="42672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Oval 42"/>
          <p:cNvSpPr>
            <a:spLocks noChangeArrowheads="1"/>
          </p:cNvSpPr>
          <p:nvPr/>
        </p:nvSpPr>
        <p:spPr bwMode="auto">
          <a:xfrm>
            <a:off x="2209800" y="41148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>
            <a:off x="2057400" y="42672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1752600" y="41910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Oval 45"/>
          <p:cNvSpPr>
            <a:spLocks noChangeArrowheads="1"/>
          </p:cNvSpPr>
          <p:nvPr/>
        </p:nvSpPr>
        <p:spPr bwMode="auto">
          <a:xfrm>
            <a:off x="2895600" y="41910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6" name="Oval 46"/>
          <p:cNvSpPr>
            <a:spLocks noChangeArrowheads="1"/>
          </p:cNvSpPr>
          <p:nvPr/>
        </p:nvSpPr>
        <p:spPr bwMode="auto">
          <a:xfrm>
            <a:off x="3276600" y="42672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Oval 47"/>
          <p:cNvSpPr>
            <a:spLocks noChangeArrowheads="1"/>
          </p:cNvSpPr>
          <p:nvPr/>
        </p:nvSpPr>
        <p:spPr bwMode="auto">
          <a:xfrm>
            <a:off x="2362200" y="42672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2514600" y="38100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Oval 49"/>
          <p:cNvSpPr>
            <a:spLocks noChangeArrowheads="1"/>
          </p:cNvSpPr>
          <p:nvPr/>
        </p:nvSpPr>
        <p:spPr bwMode="auto">
          <a:xfrm>
            <a:off x="3048000" y="39624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2590800" y="41148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" name="Oval 51"/>
          <p:cNvSpPr>
            <a:spLocks noChangeArrowheads="1"/>
          </p:cNvSpPr>
          <p:nvPr/>
        </p:nvSpPr>
        <p:spPr bwMode="auto">
          <a:xfrm>
            <a:off x="2133600" y="38862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2" name="Oval 52"/>
          <p:cNvSpPr>
            <a:spLocks noChangeArrowheads="1"/>
          </p:cNvSpPr>
          <p:nvPr/>
        </p:nvSpPr>
        <p:spPr bwMode="auto">
          <a:xfrm>
            <a:off x="1676400" y="38100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1524000" y="42672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1905000" y="39624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2362200" y="41148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2743200" y="42672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3124200" y="42672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3276600" y="37338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3565525" y="3848100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Quasiparticles</a:t>
            </a: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3581400" y="5119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Cooper Pairs</a:t>
            </a: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914400" y="418465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2D</a:t>
            </a: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1006475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5345113" y="4343400"/>
            <a:ext cx="37988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i="1">
                <a:latin typeface="Verdana" pitchFamily="34" charset="0"/>
              </a:rPr>
              <a:t>The Kamerlingh Onnes resistance measurement of mercury.  At 4.15K the resistance suddenly dropped to zero</a:t>
            </a:r>
          </a:p>
          <a:p>
            <a:endParaRPr lang="en-US" sz="1400"/>
          </a:p>
        </p:txBody>
      </p:sp>
      <p:pic>
        <p:nvPicPr>
          <p:cNvPr id="5185" name="Picture 65" descr="http://www.physnet.uni-hamburg.de/home/vms/reimer/htc/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14400"/>
            <a:ext cx="2686050" cy="3486150"/>
          </a:xfrm>
          <a:prstGeom prst="rect">
            <a:avLst/>
          </a:prstGeom>
          <a:noFill/>
        </p:spPr>
      </p:pic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6858000" y="914400"/>
            <a:ext cx="838200" cy="304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2057400" y="4495800"/>
            <a:ext cx="84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Energy</a:t>
            </a:r>
          </a:p>
          <a:p>
            <a:pPr algn="ctr"/>
            <a:r>
              <a:rPr lang="en-US" sz="1800"/>
              <a:t>Gap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animBg="1"/>
      <p:bldP spid="5126" grpId="0" animBg="1"/>
      <p:bldP spid="5127" grpId="0" animBg="1"/>
      <p:bldP spid="5128" grpId="0"/>
      <p:bldP spid="5161" grpId="0" animBg="1"/>
      <p:bldP spid="5162" grpId="0" animBg="1"/>
      <p:bldP spid="5163" grpId="0" animBg="1"/>
      <p:bldP spid="5164" grpId="0" animBg="1"/>
      <p:bldP spid="5165" grpId="0" animBg="1"/>
      <p:bldP spid="5166" grpId="0" animBg="1"/>
      <p:bldP spid="5167" grpId="0" animBg="1"/>
      <p:bldP spid="5168" grpId="0" animBg="1"/>
      <p:bldP spid="5169" grpId="0" animBg="1"/>
      <p:bldP spid="5170" grpId="0" animBg="1"/>
      <p:bldP spid="5171" grpId="0" animBg="1"/>
      <p:bldP spid="5172" grpId="0" animBg="1"/>
      <p:bldP spid="5173" grpId="0" animBg="1"/>
      <p:bldP spid="5174" grpId="0" animBg="1"/>
      <p:bldP spid="5175" grpId="0" animBg="1"/>
      <p:bldP spid="5176" grpId="0" animBg="1"/>
      <p:bldP spid="5177" grpId="0" animBg="1"/>
      <p:bldP spid="5178" grpId="0" animBg="1"/>
      <p:bldP spid="5179" grpId="0"/>
      <p:bldP spid="5180" grpId="0"/>
      <p:bldP spid="5181" grpId="0"/>
      <p:bldP spid="5182" grpId="0"/>
      <p:bldP spid="51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57400" y="76200"/>
            <a:ext cx="5164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/>
              <a:t>Perfect Diamagnetism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8925" y="914400"/>
            <a:ext cx="834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Magnetic Fields and Superconductors are not generally compatible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778500" y="1371600"/>
            <a:ext cx="267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The Meissner Effect</a:t>
            </a:r>
          </a:p>
        </p:txBody>
      </p:sp>
      <p:pic>
        <p:nvPicPr>
          <p:cNvPr id="6158" name="Picture 14" descr="The Meissner effect - exclusion of a magnetic 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84313"/>
            <a:ext cx="3924300" cy="1030287"/>
          </a:xfrm>
          <a:prstGeom prst="rect">
            <a:avLst/>
          </a:prstGeom>
          <a:noFill/>
        </p:spPr>
      </p:pic>
      <p:grpSp>
        <p:nvGrpSpPr>
          <p:cNvPr id="6208" name="Group 64"/>
          <p:cNvGrpSpPr>
            <a:grpSpLocks/>
          </p:cNvGrpSpPr>
          <p:nvPr/>
        </p:nvGrpSpPr>
        <p:grpSpPr bwMode="auto">
          <a:xfrm>
            <a:off x="6019799" y="3429001"/>
            <a:ext cx="2460625" cy="2865438"/>
            <a:chOff x="3792" y="2160"/>
            <a:chExt cx="1550" cy="1805"/>
          </a:xfrm>
        </p:grpSpPr>
        <p:pic>
          <p:nvPicPr>
            <p:cNvPr id="6157" name="Picture 13" descr="The Meissner Effect - Click to see the QuickTime mov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6" y="2160"/>
              <a:ext cx="816" cy="677"/>
            </a:xfrm>
            <a:prstGeom prst="rect">
              <a:avLst/>
            </a:prstGeom>
            <a:noFill/>
          </p:spPr>
        </p:pic>
        <p:pic>
          <p:nvPicPr>
            <p:cNvPr id="6159" name="Picture 15" descr="http://www.chemsoc.org/exemplarchem/entries/igrant/images/maglev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2" y="2950"/>
              <a:ext cx="1536" cy="650"/>
            </a:xfrm>
            <a:prstGeom prst="rect">
              <a:avLst/>
            </a:prstGeom>
            <a:noFill/>
          </p:spPr>
        </p:pic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3864" y="3616"/>
              <a:ext cx="147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i="1" dirty="0">
                  <a:latin typeface="Verdana" pitchFamily="34" charset="0"/>
                </a:rPr>
                <a:t>The Yamanashi MLX01 </a:t>
              </a:r>
              <a:r>
                <a:rPr lang="en-US" sz="1000" i="1" dirty="0" err="1">
                  <a:latin typeface="Verdana" pitchFamily="34" charset="0"/>
                </a:rPr>
                <a:t>MagLev</a:t>
              </a:r>
              <a:endParaRPr lang="en-US" sz="1000" i="1" dirty="0">
                <a:latin typeface="Verdana" pitchFamily="34" charset="0"/>
              </a:endParaRPr>
            </a:p>
            <a:p>
              <a:pPr algn="ctr"/>
              <a:r>
                <a:rPr lang="en-US" sz="1000" i="1" dirty="0">
                  <a:latin typeface="Verdana" pitchFamily="34" charset="0"/>
                </a:rPr>
                <a:t> test vehicle achieved a speed of </a:t>
              </a:r>
            </a:p>
            <a:p>
              <a:pPr algn="ctr"/>
              <a:r>
                <a:rPr lang="en-US" sz="1000" i="1" dirty="0" smtClean="0">
                  <a:latin typeface="Verdana" pitchFamily="34" charset="0"/>
                </a:rPr>
                <a:t>361 </a:t>
              </a:r>
              <a:r>
                <a:rPr lang="en-US" sz="1000" i="1" dirty="0">
                  <a:latin typeface="Verdana" pitchFamily="34" charset="0"/>
                </a:rPr>
                <a:t>mph (</a:t>
              </a:r>
              <a:r>
                <a:rPr lang="en-US" sz="1000" i="1" dirty="0" smtClean="0">
                  <a:latin typeface="Verdana" pitchFamily="34" charset="0"/>
                </a:rPr>
                <a:t>581 </a:t>
              </a:r>
              <a:r>
                <a:rPr lang="en-US" sz="1000" i="1" dirty="0" err="1">
                  <a:latin typeface="Verdana" pitchFamily="34" charset="0"/>
                </a:rPr>
                <a:t>kph</a:t>
              </a:r>
              <a:r>
                <a:rPr lang="en-US" sz="1000" i="1" dirty="0">
                  <a:latin typeface="Verdana" pitchFamily="34" charset="0"/>
                </a:rPr>
                <a:t>) </a:t>
              </a:r>
              <a:r>
                <a:rPr lang="en-US" sz="1000" i="1" dirty="0" smtClean="0">
                  <a:latin typeface="Verdana" pitchFamily="34" charset="0"/>
                </a:rPr>
                <a:t>in 2003</a:t>
              </a:r>
              <a:endParaRPr lang="en-US" sz="1000" dirty="0"/>
            </a:p>
          </p:txBody>
        </p:sp>
      </p:grp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71713" y="1857375"/>
            <a:ext cx="457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Super-</a:t>
            </a:r>
          </a:p>
          <a:p>
            <a:pPr algn="ctr"/>
            <a:r>
              <a:rPr lang="en-US" sz="1200"/>
              <a:t>conductor</a:t>
            </a:r>
          </a:p>
        </p:txBody>
      </p:sp>
      <p:pic>
        <p:nvPicPr>
          <p:cNvPr id="6201" name="Picture 57" descr="http://www.physnet.uni-hamburg.de/home/vms/reimer/htc/fig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828800"/>
            <a:ext cx="2952750" cy="1263650"/>
          </a:xfrm>
          <a:prstGeom prst="rect">
            <a:avLst/>
          </a:prstGeom>
          <a:noFill/>
        </p:spPr>
      </p:pic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6019800" y="2895600"/>
            <a:ext cx="1981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>
            <a:off x="6096000" y="2787650"/>
            <a:ext cx="608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T&gt;T</a:t>
            </a:r>
            <a:r>
              <a:rPr lang="en-US" sz="1600" baseline="-25000"/>
              <a:t>c</a:t>
            </a:r>
          </a:p>
        </p:txBody>
      </p:sp>
      <p:sp>
        <p:nvSpPr>
          <p:cNvPr id="6207" name="Text Box 63"/>
          <p:cNvSpPr txBox="1">
            <a:spLocks noChangeArrowheads="1"/>
          </p:cNvSpPr>
          <p:nvPr/>
        </p:nvSpPr>
        <p:spPr bwMode="auto">
          <a:xfrm>
            <a:off x="7469188" y="2787650"/>
            <a:ext cx="608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T&lt;T</a:t>
            </a:r>
            <a:r>
              <a:rPr lang="en-US" sz="1600" baseline="-25000"/>
              <a:t>c</a:t>
            </a:r>
          </a:p>
        </p:txBody>
      </p:sp>
      <p:graphicFrame>
        <p:nvGraphicFramePr>
          <p:cNvPr id="51200" name="Object 1024"/>
          <p:cNvGraphicFramePr>
            <a:graphicFrameLocks noChangeAspect="1"/>
          </p:cNvGraphicFramePr>
          <p:nvPr/>
        </p:nvGraphicFramePr>
        <p:xfrm>
          <a:off x="4478338" y="1717675"/>
          <a:ext cx="422275" cy="482600"/>
        </p:xfrm>
        <a:graphic>
          <a:graphicData uri="http://schemas.openxmlformats.org/presentationml/2006/ole">
            <p:oleObj spid="_x0000_s51200" name="Equation" r:id="rId7" imgW="177480" imgH="203040" progId="Equation.3">
              <p:embed/>
            </p:oleObj>
          </a:graphicData>
        </a:graphic>
      </p:graphicFrame>
      <p:graphicFrame>
        <p:nvGraphicFramePr>
          <p:cNvPr id="51201" name="Object 1025"/>
          <p:cNvGraphicFramePr>
            <a:graphicFrameLocks noChangeAspect="1"/>
          </p:cNvGraphicFramePr>
          <p:nvPr/>
        </p:nvGraphicFramePr>
        <p:xfrm>
          <a:off x="111125" y="1676400"/>
          <a:ext cx="422275" cy="482600"/>
        </p:xfrm>
        <a:graphic>
          <a:graphicData uri="http://schemas.openxmlformats.org/presentationml/2006/ole">
            <p:oleObj spid="_x0000_s51201" name="Equation" r:id="rId8" imgW="177480" imgH="203040" progId="Equation.3">
              <p:embed/>
            </p:oleObj>
          </a:graphicData>
        </a:graphic>
      </p:graphicFrame>
      <p:sp>
        <p:nvSpPr>
          <p:cNvPr id="6215" name="Rectangle 71"/>
          <p:cNvSpPr>
            <a:spLocks noChangeArrowheads="1"/>
          </p:cNvSpPr>
          <p:nvPr/>
        </p:nvSpPr>
        <p:spPr bwMode="auto">
          <a:xfrm>
            <a:off x="6934200" y="1828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5605463" y="3048000"/>
            <a:ext cx="3040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Spontaneous exclusion of magnetic flux</a:t>
            </a:r>
            <a:endParaRPr lang="en-US"/>
          </a:p>
        </p:txBody>
      </p:sp>
      <p:graphicFrame>
        <p:nvGraphicFramePr>
          <p:cNvPr id="51202" name="Object 1026"/>
          <p:cNvGraphicFramePr>
            <a:graphicFrameLocks noChangeAspect="1"/>
          </p:cNvGraphicFramePr>
          <p:nvPr/>
        </p:nvGraphicFramePr>
        <p:xfrm>
          <a:off x="5283200" y="2184400"/>
          <a:ext cx="355600" cy="406400"/>
        </p:xfrm>
        <a:graphic>
          <a:graphicData uri="http://schemas.openxmlformats.org/presentationml/2006/ole">
            <p:oleObj spid="_x0000_s51202" name="Equation" r:id="rId9" imgW="177480" imgH="203040" progId="Equation.3">
              <p:embed/>
            </p:oleObj>
          </a:graphicData>
        </a:graphic>
      </p:graphicFrame>
      <p:graphicFrame>
        <p:nvGraphicFramePr>
          <p:cNvPr id="51203" name="Object 1027"/>
          <p:cNvGraphicFramePr>
            <a:graphicFrameLocks noChangeAspect="1"/>
          </p:cNvGraphicFramePr>
          <p:nvPr/>
        </p:nvGraphicFramePr>
        <p:xfrm>
          <a:off x="8593138" y="2192338"/>
          <a:ext cx="355600" cy="406400"/>
        </p:xfrm>
        <a:graphic>
          <a:graphicData uri="http://schemas.openxmlformats.org/presentationml/2006/ole">
            <p:oleObj spid="_x0000_s51203" name="Equation" r:id="rId10" imgW="177480" imgH="203040" progId="Equation.3">
              <p:embed/>
            </p:oleObj>
          </a:graphicData>
        </a:graphic>
      </p:graphicFrame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673475" y="2701925"/>
            <a:ext cx="1143000" cy="685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1508125" y="2632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1204" name="Object 1028"/>
          <p:cNvGraphicFramePr>
            <a:graphicFrameLocks noChangeAspect="1"/>
          </p:cNvGraphicFramePr>
          <p:nvPr/>
        </p:nvGraphicFramePr>
        <p:xfrm>
          <a:off x="1271588" y="2498725"/>
          <a:ext cx="2506662" cy="534988"/>
        </p:xfrm>
        <a:graphic>
          <a:graphicData uri="http://schemas.openxmlformats.org/presentationml/2006/ole">
            <p:oleObj spid="_x0000_s51204" name="Equation" r:id="rId11" imgW="1193760" imgH="253800" progId="Equation.3">
              <p:embed/>
            </p:oleObj>
          </a:graphicData>
        </a:graphic>
      </p:graphicFrame>
      <p:grpSp>
        <p:nvGrpSpPr>
          <p:cNvPr id="6241" name="Group 97"/>
          <p:cNvGrpSpPr>
            <a:grpSpLocks/>
          </p:cNvGrpSpPr>
          <p:nvPr/>
        </p:nvGrpSpPr>
        <p:grpSpPr bwMode="auto">
          <a:xfrm>
            <a:off x="115888" y="2286000"/>
            <a:ext cx="7732712" cy="3841750"/>
            <a:chOff x="73" y="1440"/>
            <a:chExt cx="4871" cy="2420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2" y="1440"/>
              <a:ext cx="2050" cy="2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149" name="Line 5"/>
            <p:cNvSpPr>
              <a:spLocks noChangeShapeType="1"/>
            </p:cNvSpPr>
            <p:nvPr/>
          </p:nvSpPr>
          <p:spPr bwMode="auto">
            <a:xfrm flipH="1" flipV="1">
              <a:off x="768" y="1824"/>
              <a:ext cx="10" cy="17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778" y="3526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2880" y="3360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192" y="1872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/>
                <a:t>(T)</a:t>
              </a:r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312" y="3102"/>
              <a:ext cx="4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/>
                <a:t>(0)</a:t>
              </a: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2503" y="3512"/>
              <a:ext cx="2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  <a:r>
                <a:rPr lang="en-US" baseline="-25000"/>
                <a:t>c</a:t>
              </a:r>
            </a:p>
          </p:txBody>
        </p:sp>
        <p:grpSp>
          <p:nvGrpSpPr>
            <p:cNvPr id="6189" name="Group 45"/>
            <p:cNvGrpSpPr>
              <a:grpSpLocks/>
            </p:cNvGrpSpPr>
            <p:nvPr/>
          </p:nvGrpSpPr>
          <p:grpSpPr bwMode="auto">
            <a:xfrm>
              <a:off x="720" y="1966"/>
              <a:ext cx="1735" cy="866"/>
              <a:chOff x="2006" y="768"/>
              <a:chExt cx="1735" cy="866"/>
            </a:xfrm>
          </p:grpSpPr>
          <p:graphicFrame>
            <p:nvGraphicFramePr>
              <p:cNvPr id="51205" name="Object 1029"/>
              <p:cNvGraphicFramePr>
                <a:graphicFrameLocks noChangeAspect="1"/>
              </p:cNvGraphicFramePr>
              <p:nvPr/>
            </p:nvGraphicFramePr>
            <p:xfrm>
              <a:off x="2842" y="1134"/>
              <a:ext cx="564" cy="196"/>
            </p:xfrm>
            <a:graphic>
              <a:graphicData uri="http://schemas.openxmlformats.org/presentationml/2006/ole">
                <p:oleObj spid="_x0000_s51205" name="Equation" r:id="rId13" imgW="838080" imgH="253800" progId="Equation.3">
                  <p:embed/>
                </p:oleObj>
              </a:graphicData>
            </a:graphic>
          </p:graphicFrame>
          <p:sp>
            <p:nvSpPr>
              <p:cNvPr id="6191" name="Line 47"/>
              <p:cNvSpPr>
                <a:spLocks noChangeShapeType="1"/>
              </p:cNvSpPr>
              <p:nvPr/>
            </p:nvSpPr>
            <p:spPr bwMode="auto">
              <a:xfrm flipV="1">
                <a:off x="2626" y="845"/>
                <a:ext cx="0" cy="7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Line 48"/>
              <p:cNvSpPr>
                <a:spLocks noChangeShapeType="1"/>
              </p:cNvSpPr>
              <p:nvPr/>
            </p:nvSpPr>
            <p:spPr bwMode="auto">
              <a:xfrm>
                <a:off x="2194" y="1093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6666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Arc 49"/>
              <p:cNvSpPr>
                <a:spLocks/>
              </p:cNvSpPr>
              <p:nvPr/>
            </p:nvSpPr>
            <p:spPr bwMode="auto">
              <a:xfrm flipH="1" flipV="1">
                <a:off x="2626" y="1072"/>
                <a:ext cx="936" cy="51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6666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1206" name="Object 1030"/>
              <p:cNvGraphicFramePr>
                <a:graphicFrameLocks noChangeAspect="1"/>
              </p:cNvGraphicFramePr>
              <p:nvPr/>
            </p:nvGraphicFramePr>
            <p:xfrm>
              <a:off x="2647" y="768"/>
              <a:ext cx="231" cy="186"/>
            </p:xfrm>
            <a:graphic>
              <a:graphicData uri="http://schemas.openxmlformats.org/presentationml/2006/ole">
                <p:oleObj spid="_x0000_s51206" name="Equation" r:id="rId14" imgW="342720" imgH="241200" progId="Equation.3">
                  <p:embed/>
                </p:oleObj>
              </a:graphicData>
            </a:graphic>
          </p:graphicFrame>
          <p:graphicFrame>
            <p:nvGraphicFramePr>
              <p:cNvPr id="51207" name="Object 1031"/>
              <p:cNvGraphicFramePr>
                <a:graphicFrameLocks noChangeAspect="1"/>
              </p:cNvGraphicFramePr>
              <p:nvPr/>
            </p:nvGraphicFramePr>
            <p:xfrm>
              <a:off x="3655" y="1446"/>
              <a:ext cx="86" cy="98"/>
            </p:xfrm>
            <a:graphic>
              <a:graphicData uri="http://schemas.openxmlformats.org/presentationml/2006/ole">
                <p:oleObj spid="_x0000_s51207" name="Equation" r:id="rId15" imgW="126720" imgH="126720" progId="Equation.3">
                  <p:embed/>
                </p:oleObj>
              </a:graphicData>
            </a:graphic>
          </p:graphicFrame>
          <p:sp>
            <p:nvSpPr>
              <p:cNvPr id="6196" name="Text Box 52"/>
              <p:cNvSpPr txBox="1">
                <a:spLocks noChangeArrowheads="1"/>
              </p:cNvSpPr>
              <p:nvPr/>
            </p:nvSpPr>
            <p:spPr bwMode="auto">
              <a:xfrm>
                <a:off x="2006" y="881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vacuum</a:t>
                </a:r>
              </a:p>
            </p:txBody>
          </p:sp>
          <p:sp>
            <p:nvSpPr>
              <p:cNvPr id="6197" name="Text Box 53"/>
              <p:cNvSpPr txBox="1">
                <a:spLocks noChangeArrowheads="1"/>
              </p:cNvSpPr>
              <p:nvPr/>
            </p:nvSpPr>
            <p:spPr bwMode="auto">
              <a:xfrm>
                <a:off x="2784" y="889"/>
                <a:ext cx="9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superconductor</a:t>
                </a:r>
              </a:p>
            </p:txBody>
          </p:sp>
          <p:sp>
            <p:nvSpPr>
              <p:cNvPr id="6198" name="Line 54"/>
              <p:cNvSpPr>
                <a:spLocks noChangeShapeType="1"/>
              </p:cNvSpPr>
              <p:nvPr/>
            </p:nvSpPr>
            <p:spPr bwMode="auto">
              <a:xfrm>
                <a:off x="2626" y="1402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Text Box 55"/>
              <p:cNvSpPr txBox="1">
                <a:spLocks noChangeArrowheads="1"/>
              </p:cNvSpPr>
              <p:nvPr/>
            </p:nvSpPr>
            <p:spPr bwMode="auto">
              <a:xfrm>
                <a:off x="2641" y="1384"/>
                <a:ext cx="2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endParaRPr lang="en-US" sz="2000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6200" name="Line 56"/>
              <p:cNvSpPr>
                <a:spLocks noChangeShapeType="1"/>
              </p:cNvSpPr>
              <p:nvPr/>
            </p:nvSpPr>
            <p:spPr bwMode="auto">
              <a:xfrm>
                <a:off x="2194" y="1593"/>
                <a:ext cx="14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02" name="Text Box 58"/>
            <p:cNvSpPr txBox="1">
              <a:spLocks noChangeArrowheads="1"/>
            </p:cNvSpPr>
            <p:nvPr/>
          </p:nvSpPr>
          <p:spPr bwMode="auto">
            <a:xfrm>
              <a:off x="134" y="3648"/>
              <a:ext cx="21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sz="1600">
                  <a:solidFill>
                    <a:srgbClr val="FF0000"/>
                  </a:solidFill>
                </a:rPr>
                <a:t> is independent of frequency (</a:t>
              </a:r>
              <a:r>
                <a:rPr lang="en-US" sz="1600">
                  <a:solidFill>
                    <a:srgbClr val="FF0000"/>
                  </a:solidFill>
                  <a:latin typeface="Symbol" pitchFamily="18" charset="2"/>
                </a:rPr>
                <a:t>w</a:t>
              </a:r>
              <a:r>
                <a:rPr lang="en-US" sz="1600">
                  <a:solidFill>
                    <a:srgbClr val="FF0000"/>
                  </a:solidFill>
                </a:rPr>
                <a:t> &lt; 2</a:t>
              </a:r>
              <a:r>
                <a:rPr lang="en-US" sz="160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160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6220" name="Text Box 76"/>
            <p:cNvSpPr txBox="1">
              <a:spLocks noChangeArrowheads="1"/>
            </p:cNvSpPr>
            <p:nvPr/>
          </p:nvSpPr>
          <p:spPr bwMode="auto">
            <a:xfrm>
              <a:off x="73" y="2148"/>
              <a:ext cx="69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magnetic</a:t>
              </a:r>
            </a:p>
            <a:p>
              <a:pPr algn="ctr"/>
              <a:r>
                <a:rPr lang="en-US" sz="1600"/>
                <a:t>penetration</a:t>
              </a:r>
            </a:p>
            <a:p>
              <a:pPr algn="ctr"/>
              <a:r>
                <a:rPr lang="en-US" sz="1600"/>
                <a:t>depth</a:t>
              </a:r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>
              <a:off x="2784" y="2256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auto">
            <a:xfrm>
              <a:off x="2832" y="2304"/>
              <a:ext cx="528" cy="528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Symbol" pitchFamily="18" charset="2"/>
                </a:rPr>
                <a:t>B=0</a:t>
              </a:r>
            </a:p>
          </p:txBody>
        </p:sp>
        <p:sp>
          <p:nvSpPr>
            <p:cNvPr id="6227" name="Text Box 83"/>
            <p:cNvSpPr txBox="1">
              <a:spLocks noChangeArrowheads="1"/>
            </p:cNvSpPr>
            <p:nvPr/>
          </p:nvSpPr>
          <p:spPr bwMode="auto">
            <a:xfrm>
              <a:off x="2875" y="2976"/>
              <a:ext cx="48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FF0000"/>
                  </a:solidFill>
                </a:rPr>
                <a:t>surface</a:t>
              </a:r>
            </a:p>
            <a:p>
              <a:pPr algn="ctr"/>
              <a:r>
                <a:rPr lang="en-US" sz="1200">
                  <a:solidFill>
                    <a:srgbClr val="FF0000"/>
                  </a:solidFill>
                </a:rPr>
                <a:t>screening</a:t>
              </a:r>
            </a:p>
            <a:p>
              <a:pPr algn="ctr"/>
              <a:r>
                <a:rPr lang="en-US" sz="1200">
                  <a:solidFill>
                    <a:srgbClr val="FF0000"/>
                  </a:solidFill>
                </a:rPr>
                <a:t>currents</a:t>
              </a:r>
            </a:p>
          </p:txBody>
        </p:sp>
        <p:sp>
          <p:nvSpPr>
            <p:cNvPr id="6228" name="Line 84"/>
            <p:cNvSpPr>
              <a:spLocks noChangeShapeType="1"/>
            </p:cNvSpPr>
            <p:nvPr/>
          </p:nvSpPr>
          <p:spPr bwMode="auto">
            <a:xfrm flipV="1">
              <a:off x="3072" y="2840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Text Box 85"/>
            <p:cNvSpPr txBox="1">
              <a:spLocks noChangeArrowheads="1"/>
            </p:cNvSpPr>
            <p:nvPr/>
          </p:nvSpPr>
          <p:spPr bwMode="auto">
            <a:xfrm>
              <a:off x="2918" y="1942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6230" name="Line 86"/>
            <p:cNvSpPr>
              <a:spLocks noChangeShapeType="1"/>
            </p:cNvSpPr>
            <p:nvPr/>
          </p:nvSpPr>
          <p:spPr bwMode="auto">
            <a:xfrm>
              <a:off x="3096" y="21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Line 87"/>
            <p:cNvSpPr>
              <a:spLocks noChangeShapeType="1"/>
            </p:cNvSpPr>
            <p:nvPr/>
          </p:nvSpPr>
          <p:spPr bwMode="auto">
            <a:xfrm>
              <a:off x="309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Line 90"/>
            <p:cNvSpPr>
              <a:spLocks noChangeShapeType="1"/>
            </p:cNvSpPr>
            <p:nvPr/>
          </p:nvSpPr>
          <p:spPr bwMode="auto">
            <a:xfrm flipH="1">
              <a:off x="3264" y="1584"/>
              <a:ext cx="1680" cy="1248"/>
            </a:xfrm>
            <a:prstGeom prst="line">
              <a:avLst/>
            </a:prstGeom>
            <a:noFill/>
            <a:ln w="28575" cap="rnd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6" name="Line 92"/>
            <p:cNvSpPr>
              <a:spLocks noChangeShapeType="1"/>
            </p:cNvSpPr>
            <p:nvPr/>
          </p:nvSpPr>
          <p:spPr bwMode="auto">
            <a:xfrm flipH="1">
              <a:off x="2960" y="1456"/>
              <a:ext cx="1920" cy="816"/>
            </a:xfrm>
            <a:prstGeom prst="line">
              <a:avLst/>
            </a:prstGeom>
            <a:noFill/>
            <a:ln w="28575" cap="rnd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Rectangle 96"/>
            <p:cNvSpPr>
              <a:spLocks noChangeArrowheads="1"/>
            </p:cNvSpPr>
            <p:nvPr/>
          </p:nvSpPr>
          <p:spPr bwMode="auto">
            <a:xfrm>
              <a:off x="144" y="3664"/>
              <a:ext cx="211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213153" y="104775"/>
            <a:ext cx="6635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High Frequency </a:t>
            </a:r>
            <a:r>
              <a:rPr lang="en-US" sz="3600" dirty="0"/>
              <a:t>Electrodynamics </a:t>
            </a:r>
          </a:p>
          <a:p>
            <a:pPr algn="ctr"/>
            <a:r>
              <a:rPr lang="en-US" sz="3600" dirty="0"/>
              <a:t>of Superconductors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1498600"/>
            <a:ext cx="795211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b="1" dirty="0"/>
              <a:t>Why are Superconductors so Useful at </a:t>
            </a:r>
            <a:r>
              <a:rPr lang="en-US" b="1" dirty="0" smtClean="0"/>
              <a:t>High </a:t>
            </a:r>
            <a:r>
              <a:rPr lang="en-US" b="1" dirty="0"/>
              <a:t>Frequencies</a:t>
            </a:r>
            <a:r>
              <a:rPr lang="en-US" b="1" dirty="0" smtClean="0"/>
              <a:t>?</a:t>
            </a:r>
          </a:p>
          <a:p>
            <a:pPr>
              <a:buFontTx/>
              <a:buChar char="•"/>
            </a:pPr>
            <a:endParaRPr lang="en-US" b="1" dirty="0" smtClean="0"/>
          </a:p>
          <a:p>
            <a:pPr>
              <a:buFontTx/>
              <a:buChar char="•"/>
            </a:pPr>
            <a:r>
              <a:rPr lang="en-US" b="1" dirty="0" smtClean="0"/>
              <a:t> Normal Metal Electrodynamics</a:t>
            </a:r>
            <a:endParaRPr lang="en-US" b="1" dirty="0"/>
          </a:p>
          <a:p>
            <a:pPr>
              <a:buFontTx/>
              <a:buChar char="•"/>
            </a:pPr>
            <a:endParaRPr lang="en-US" b="1" dirty="0"/>
          </a:p>
          <a:p>
            <a:pPr>
              <a:buFontTx/>
              <a:buChar char="•"/>
            </a:pPr>
            <a:r>
              <a:rPr lang="en-US" b="1" dirty="0"/>
              <a:t> The Two-Fluid Model	</a:t>
            </a:r>
          </a:p>
          <a:p>
            <a:pPr>
              <a:buFontTx/>
              <a:buChar char="•"/>
            </a:pPr>
            <a:endParaRPr lang="en-US" b="1" dirty="0"/>
          </a:p>
          <a:p>
            <a:pPr>
              <a:buFontTx/>
              <a:buChar char="•"/>
            </a:pPr>
            <a:r>
              <a:rPr lang="en-US" b="1" dirty="0"/>
              <a:t> London Equations</a:t>
            </a:r>
          </a:p>
          <a:p>
            <a:pPr>
              <a:buFontTx/>
              <a:buChar char="•"/>
            </a:pPr>
            <a:endParaRPr lang="en-US" b="1" dirty="0"/>
          </a:p>
          <a:p>
            <a:pPr>
              <a:buFontTx/>
              <a:buChar char="•"/>
            </a:pPr>
            <a:r>
              <a:rPr lang="en-US" b="1" dirty="0"/>
              <a:t> BCS Electrodynamics</a:t>
            </a:r>
          </a:p>
          <a:p>
            <a:pPr>
              <a:buFontTx/>
              <a:buChar char="•"/>
            </a:pPr>
            <a:endParaRPr lang="en-US" b="1" dirty="0"/>
          </a:p>
          <a:p>
            <a:pPr>
              <a:buFontTx/>
              <a:buChar char="•"/>
            </a:pPr>
            <a:r>
              <a:rPr lang="en-US" b="1" dirty="0"/>
              <a:t> Nonlinear Surface Impedance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757363" y="44450"/>
            <a:ext cx="54054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Why are Superconductors so Useful </a:t>
            </a:r>
          </a:p>
          <a:p>
            <a:pPr algn="ctr"/>
            <a:r>
              <a:rPr lang="en-US" sz="2800" dirty="0"/>
              <a:t>at </a:t>
            </a:r>
            <a:r>
              <a:rPr lang="en-US" sz="2800" dirty="0" smtClean="0"/>
              <a:t>High </a:t>
            </a:r>
            <a:r>
              <a:rPr lang="en-US" sz="2800" dirty="0"/>
              <a:t>Frequencies?</a:t>
            </a:r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517525" y="762000"/>
            <a:ext cx="8311891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</a:rPr>
              <a:t>Low Losses</a:t>
            </a:r>
            <a:r>
              <a:rPr lang="en-US" sz="2000" dirty="0"/>
              <a:t>: </a:t>
            </a:r>
          </a:p>
          <a:p>
            <a:r>
              <a:rPr lang="en-US" sz="2000" dirty="0"/>
              <a:t>	</a:t>
            </a:r>
            <a:r>
              <a:rPr lang="en-US" sz="1800" dirty="0"/>
              <a:t>Filters have low insertion loss </a:t>
            </a:r>
            <a:r>
              <a:rPr lang="en-US" sz="1800" dirty="0">
                <a:sym typeface="ZapfDingbats" pitchFamily="82" charset="2"/>
              </a:rPr>
              <a:t> Better S/N, filters </a:t>
            </a:r>
            <a:r>
              <a:rPr lang="en-US" sz="1800" dirty="0"/>
              <a:t>can be made small</a:t>
            </a:r>
          </a:p>
          <a:p>
            <a:r>
              <a:rPr lang="en-US" sz="1800" dirty="0" smtClean="0"/>
              <a:t>	High Q </a:t>
            </a:r>
            <a:r>
              <a:rPr lang="en-US" sz="1800" dirty="0" smtClean="0">
                <a:sym typeface="ZapfDingbats" pitchFamily="82" charset="2"/>
              </a:rPr>
              <a:t></a:t>
            </a:r>
            <a:r>
              <a:rPr lang="en-US" sz="1800" dirty="0" smtClean="0"/>
              <a:t> Filters have steep skirts, good out-of-band rejection</a:t>
            </a:r>
          </a:p>
          <a:p>
            <a:r>
              <a:rPr lang="en-US" sz="1800" dirty="0"/>
              <a:t>	NMR/MRI SC RF pickup coils </a:t>
            </a:r>
            <a:r>
              <a:rPr lang="en-US" sz="1800" dirty="0">
                <a:sym typeface="ZapfDingbats" pitchFamily="82" charset="2"/>
              </a:rPr>
              <a:t> x10 improvement in speed of spectrometer</a:t>
            </a:r>
            <a:endParaRPr lang="en-US" sz="1800" dirty="0"/>
          </a:p>
          <a:p>
            <a:r>
              <a:rPr lang="en-US" sz="2000" u="sng" dirty="0" smtClean="0">
                <a:solidFill>
                  <a:srgbClr val="FF0000"/>
                </a:solidFill>
              </a:rPr>
              <a:t>Low </a:t>
            </a:r>
            <a:r>
              <a:rPr lang="en-US" sz="2000" u="sng" dirty="0">
                <a:solidFill>
                  <a:srgbClr val="FF0000"/>
                </a:solidFill>
              </a:rPr>
              <a:t>Dispersion</a:t>
            </a:r>
            <a:r>
              <a:rPr lang="en-US" sz="2000" dirty="0"/>
              <a:t>: </a:t>
            </a:r>
          </a:p>
          <a:p>
            <a:r>
              <a:rPr lang="en-US" sz="2000" dirty="0"/>
              <a:t>	</a:t>
            </a:r>
            <a:r>
              <a:rPr lang="en-US" sz="1800" dirty="0"/>
              <a:t>SC transmission lines can carry short pulses with little distortion</a:t>
            </a:r>
          </a:p>
          <a:p>
            <a:r>
              <a:rPr lang="en-US" sz="1800" dirty="0"/>
              <a:t>	RSFQ logic pulses – 1 </a:t>
            </a:r>
            <a:r>
              <a:rPr lang="en-US" sz="1800" dirty="0" err="1"/>
              <a:t>ps</a:t>
            </a:r>
            <a:r>
              <a:rPr lang="en-US" sz="1800" dirty="0"/>
              <a:t> long, ~2 mV in amplitude:</a:t>
            </a:r>
          </a:p>
        </p:txBody>
      </p:sp>
      <p:graphicFrame>
        <p:nvGraphicFramePr>
          <p:cNvPr id="58368" name="Object 1024"/>
          <p:cNvGraphicFramePr>
            <a:graphicFrameLocks noChangeAspect="1"/>
          </p:cNvGraphicFramePr>
          <p:nvPr/>
        </p:nvGraphicFramePr>
        <p:xfrm>
          <a:off x="6370638" y="2544763"/>
          <a:ext cx="2371725" cy="374650"/>
        </p:xfrm>
        <a:graphic>
          <a:graphicData uri="http://schemas.openxmlformats.org/presentationml/2006/ole">
            <p:oleObj spid="_x0000_s58368" name="Equation" r:id="rId3" imgW="1765080" imgH="279360" progId="Equation.3">
              <p:embed/>
            </p:oleObj>
          </a:graphicData>
        </a:graphic>
      </p:graphicFrame>
      <p:grpSp>
        <p:nvGrpSpPr>
          <p:cNvPr id="27762" name="Group 114"/>
          <p:cNvGrpSpPr>
            <a:grpSpLocks/>
          </p:cNvGrpSpPr>
          <p:nvPr/>
        </p:nvGrpSpPr>
        <p:grpSpPr bwMode="auto">
          <a:xfrm>
            <a:off x="228600" y="3098800"/>
            <a:ext cx="8875713" cy="3149600"/>
            <a:chOff x="144" y="1952"/>
            <a:chExt cx="5591" cy="1984"/>
          </a:xfrm>
        </p:grpSpPr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152" y="3120"/>
              <a:ext cx="211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51" name="Arc 3"/>
            <p:cNvSpPr>
              <a:spLocks/>
            </p:cNvSpPr>
            <p:nvPr/>
          </p:nvSpPr>
          <p:spPr bwMode="auto">
            <a:xfrm flipV="1">
              <a:off x="1812" y="2912"/>
              <a:ext cx="57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2" name="Arc 4"/>
            <p:cNvSpPr>
              <a:spLocks/>
            </p:cNvSpPr>
            <p:nvPr/>
          </p:nvSpPr>
          <p:spPr bwMode="auto">
            <a:xfrm rot="10800000">
              <a:off x="1236" y="2912"/>
              <a:ext cx="57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" name="Text Box 5"/>
            <p:cNvSpPr txBox="1">
              <a:spLocks noChangeArrowheads="1"/>
            </p:cNvSpPr>
            <p:nvPr/>
          </p:nvSpPr>
          <p:spPr bwMode="auto">
            <a:xfrm>
              <a:off x="144" y="2018"/>
              <a:ext cx="34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Superconducting Transmission Lines</a:t>
              </a: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152" y="3360"/>
              <a:ext cx="2112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 flipV="1">
              <a:off x="152" y="2736"/>
              <a:ext cx="12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 flipV="1">
              <a:off x="2264" y="2736"/>
              <a:ext cx="12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 flipV="1">
              <a:off x="2264" y="2976"/>
              <a:ext cx="12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 flipV="1">
              <a:off x="2264" y="3024"/>
              <a:ext cx="12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 flipV="1">
              <a:off x="3560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4"/>
            <p:cNvSpPr>
              <a:spLocks noChangeShapeType="1"/>
            </p:cNvSpPr>
            <p:nvPr/>
          </p:nvSpPr>
          <p:spPr bwMode="auto">
            <a:xfrm flipV="1">
              <a:off x="920" y="2688"/>
              <a:ext cx="12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 flipH="1">
              <a:off x="2216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920" y="3072"/>
              <a:ext cx="57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 flipV="1">
              <a:off x="1496" y="2736"/>
              <a:ext cx="12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18"/>
            <p:cNvSpPr>
              <a:spLocks noChangeShapeType="1"/>
            </p:cNvSpPr>
            <p:nvPr/>
          </p:nvSpPr>
          <p:spPr bwMode="auto">
            <a:xfrm flipV="1">
              <a:off x="1496" y="2688"/>
              <a:ext cx="12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2792" y="268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>
              <a:off x="2792" y="273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>
              <a:off x="1448" y="273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auto">
            <a:xfrm>
              <a:off x="1496" y="2688"/>
              <a:ext cx="1296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296" y="48"/>
                </a:cxn>
                <a:cxn ang="0">
                  <a:pos x="1296" y="0"/>
                </a:cxn>
                <a:cxn ang="0">
                  <a:pos x="0" y="384"/>
                </a:cxn>
                <a:cxn ang="0">
                  <a:pos x="0" y="432"/>
                </a:cxn>
              </a:cxnLst>
              <a:rect l="0" t="0" r="r" b="b"/>
              <a:pathLst>
                <a:path w="1296" h="432">
                  <a:moveTo>
                    <a:pt x="0" y="432"/>
                  </a:moveTo>
                  <a:lnTo>
                    <a:pt x="1296" y="48"/>
                  </a:lnTo>
                  <a:lnTo>
                    <a:pt x="1296" y="0"/>
                  </a:lnTo>
                  <a:lnTo>
                    <a:pt x="0" y="384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auto">
            <a:xfrm>
              <a:off x="920" y="2688"/>
              <a:ext cx="1872" cy="384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576" y="384"/>
                </a:cxn>
                <a:cxn ang="0">
                  <a:pos x="1872" y="0"/>
                </a:cxn>
                <a:cxn ang="0">
                  <a:pos x="1296" y="0"/>
                </a:cxn>
                <a:cxn ang="0">
                  <a:pos x="0" y="384"/>
                </a:cxn>
              </a:cxnLst>
              <a:rect l="0" t="0" r="r" b="b"/>
              <a:pathLst>
                <a:path w="1872" h="384">
                  <a:moveTo>
                    <a:pt x="0" y="384"/>
                  </a:moveTo>
                  <a:lnTo>
                    <a:pt x="576" y="384"/>
                  </a:lnTo>
                  <a:lnTo>
                    <a:pt x="1872" y="0"/>
                  </a:lnTo>
                  <a:lnTo>
                    <a:pt x="1296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auto">
            <a:xfrm>
              <a:off x="2264" y="2976"/>
              <a:ext cx="1296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384"/>
                </a:cxn>
                <a:cxn ang="0">
                  <a:pos x="1296" y="0"/>
                </a:cxn>
                <a:cxn ang="0">
                  <a:pos x="1296" y="48"/>
                </a:cxn>
                <a:cxn ang="0">
                  <a:pos x="0" y="432"/>
                </a:cxn>
              </a:cxnLst>
              <a:rect l="0" t="0" r="r" b="b"/>
              <a:pathLst>
                <a:path w="1296" h="432">
                  <a:moveTo>
                    <a:pt x="0" y="432"/>
                  </a:moveTo>
                  <a:lnTo>
                    <a:pt x="0" y="384"/>
                  </a:lnTo>
                  <a:lnTo>
                    <a:pt x="1296" y="0"/>
                  </a:lnTo>
                  <a:lnTo>
                    <a:pt x="1296" y="4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 flipV="1">
              <a:off x="924" y="3148"/>
              <a:ext cx="0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 flipV="1">
              <a:off x="1020" y="3152"/>
              <a:ext cx="0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27"/>
            <p:cNvSpPr>
              <a:spLocks noChangeShapeType="1"/>
            </p:cNvSpPr>
            <p:nvPr/>
          </p:nvSpPr>
          <p:spPr bwMode="auto">
            <a:xfrm flipV="1">
              <a:off x="1116" y="3148"/>
              <a:ext cx="0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auto">
            <a:xfrm flipV="1">
              <a:off x="1212" y="3152"/>
              <a:ext cx="0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 flipV="1">
              <a:off x="1308" y="3152"/>
              <a:ext cx="0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 flipV="1">
              <a:off x="1404" y="3152"/>
              <a:ext cx="0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Text Box 31"/>
            <p:cNvSpPr txBox="1">
              <a:spLocks noChangeArrowheads="1"/>
            </p:cNvSpPr>
            <p:nvPr/>
          </p:nvSpPr>
          <p:spPr bwMode="auto">
            <a:xfrm>
              <a:off x="1440" y="3140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</a:rPr>
                <a:t>E</a:t>
              </a:r>
            </a:p>
          </p:txBody>
        </p:sp>
        <p:sp>
          <p:nvSpPr>
            <p:cNvPr id="27680" name="Arc 32"/>
            <p:cNvSpPr>
              <a:spLocks/>
            </p:cNvSpPr>
            <p:nvPr/>
          </p:nvSpPr>
          <p:spPr bwMode="auto">
            <a:xfrm rot="10800000" flipV="1">
              <a:off x="1236" y="2816"/>
              <a:ext cx="57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Arc 33"/>
            <p:cNvSpPr>
              <a:spLocks/>
            </p:cNvSpPr>
            <p:nvPr/>
          </p:nvSpPr>
          <p:spPr bwMode="auto">
            <a:xfrm>
              <a:off x="1812" y="2816"/>
              <a:ext cx="57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Line 34"/>
            <p:cNvSpPr>
              <a:spLocks noChangeShapeType="1"/>
            </p:cNvSpPr>
            <p:nvPr/>
          </p:nvSpPr>
          <p:spPr bwMode="auto">
            <a:xfrm>
              <a:off x="1592" y="2816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Line 35"/>
            <p:cNvSpPr>
              <a:spLocks noChangeShapeType="1"/>
            </p:cNvSpPr>
            <p:nvPr/>
          </p:nvSpPr>
          <p:spPr bwMode="auto">
            <a:xfrm flipH="1">
              <a:off x="1928" y="3008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Text Box 36"/>
            <p:cNvSpPr txBox="1">
              <a:spLocks noChangeArrowheads="1"/>
            </p:cNvSpPr>
            <p:nvPr/>
          </p:nvSpPr>
          <p:spPr bwMode="auto">
            <a:xfrm>
              <a:off x="2386" y="2822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7685" name="Line 37"/>
            <p:cNvSpPr>
              <a:spLocks noChangeShapeType="1"/>
            </p:cNvSpPr>
            <p:nvPr/>
          </p:nvSpPr>
          <p:spPr bwMode="auto">
            <a:xfrm flipV="1">
              <a:off x="1592" y="2860"/>
              <a:ext cx="288" cy="96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Text Box 38"/>
            <p:cNvSpPr txBox="1">
              <a:spLocks noChangeArrowheads="1"/>
            </p:cNvSpPr>
            <p:nvPr/>
          </p:nvSpPr>
          <p:spPr bwMode="auto">
            <a:xfrm>
              <a:off x="1400" y="287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9900"/>
                  </a:solidFill>
                </a:rPr>
                <a:t>J</a:t>
              </a:r>
            </a:p>
          </p:txBody>
        </p:sp>
        <p:sp>
          <p:nvSpPr>
            <p:cNvPr id="27687" name="Text Box 39"/>
            <p:cNvSpPr txBox="1">
              <a:spLocks noChangeArrowheads="1"/>
            </p:cNvSpPr>
            <p:nvPr/>
          </p:nvSpPr>
          <p:spPr bwMode="auto">
            <a:xfrm>
              <a:off x="2514" y="2291"/>
              <a:ext cx="77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microstrip</a:t>
              </a:r>
            </a:p>
            <a:p>
              <a:r>
                <a:rPr lang="en-US" sz="1400"/>
                <a:t>(thickness t)</a:t>
              </a:r>
            </a:p>
          </p:txBody>
        </p:sp>
        <p:sp>
          <p:nvSpPr>
            <p:cNvPr id="27688" name="Text Box 40"/>
            <p:cNvSpPr txBox="1">
              <a:spLocks noChangeArrowheads="1"/>
            </p:cNvSpPr>
            <p:nvPr/>
          </p:nvSpPr>
          <p:spPr bwMode="auto">
            <a:xfrm>
              <a:off x="2638" y="3295"/>
              <a:ext cx="56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ground</a:t>
              </a:r>
            </a:p>
            <a:p>
              <a:r>
                <a:rPr lang="en-US" sz="2000"/>
                <a:t>plane</a:t>
              </a:r>
            </a:p>
          </p:txBody>
        </p:sp>
        <p:sp>
          <p:nvSpPr>
            <p:cNvPr id="27689" name="Line 41"/>
            <p:cNvSpPr>
              <a:spLocks noChangeShapeType="1"/>
            </p:cNvSpPr>
            <p:nvPr/>
          </p:nvSpPr>
          <p:spPr bwMode="auto">
            <a:xfrm flipH="1" flipV="1">
              <a:off x="2504" y="336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Line 42"/>
            <p:cNvSpPr>
              <a:spLocks noChangeShapeType="1"/>
            </p:cNvSpPr>
            <p:nvPr/>
          </p:nvSpPr>
          <p:spPr bwMode="auto">
            <a:xfrm flipH="1">
              <a:off x="2408" y="2496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Oval 43"/>
            <p:cNvSpPr>
              <a:spLocks noChangeArrowheads="1"/>
            </p:cNvSpPr>
            <p:nvPr/>
          </p:nvSpPr>
          <p:spPr bwMode="auto">
            <a:xfrm>
              <a:off x="4088" y="2496"/>
              <a:ext cx="96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Oval 44"/>
            <p:cNvSpPr>
              <a:spLocks noChangeArrowheads="1"/>
            </p:cNvSpPr>
            <p:nvPr/>
          </p:nvSpPr>
          <p:spPr bwMode="auto">
            <a:xfrm>
              <a:off x="4136" y="2496"/>
              <a:ext cx="96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Oval 45"/>
            <p:cNvSpPr>
              <a:spLocks noChangeArrowheads="1"/>
            </p:cNvSpPr>
            <p:nvPr/>
          </p:nvSpPr>
          <p:spPr bwMode="auto">
            <a:xfrm>
              <a:off x="4184" y="2496"/>
              <a:ext cx="96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Oval 46"/>
            <p:cNvSpPr>
              <a:spLocks noChangeArrowheads="1"/>
            </p:cNvSpPr>
            <p:nvPr/>
          </p:nvSpPr>
          <p:spPr bwMode="auto">
            <a:xfrm>
              <a:off x="4232" y="2496"/>
              <a:ext cx="96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5" name="Oval 47"/>
            <p:cNvSpPr>
              <a:spLocks noChangeArrowheads="1"/>
            </p:cNvSpPr>
            <p:nvPr/>
          </p:nvSpPr>
          <p:spPr bwMode="auto">
            <a:xfrm>
              <a:off x="4376" y="2496"/>
              <a:ext cx="96" cy="14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Oval 48"/>
            <p:cNvSpPr>
              <a:spLocks noChangeArrowheads="1"/>
            </p:cNvSpPr>
            <p:nvPr/>
          </p:nvSpPr>
          <p:spPr bwMode="auto">
            <a:xfrm>
              <a:off x="4424" y="2496"/>
              <a:ext cx="96" cy="14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Oval 49"/>
            <p:cNvSpPr>
              <a:spLocks noChangeArrowheads="1"/>
            </p:cNvSpPr>
            <p:nvPr/>
          </p:nvSpPr>
          <p:spPr bwMode="auto">
            <a:xfrm>
              <a:off x="4472" y="2496"/>
              <a:ext cx="96" cy="14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Oval 50"/>
            <p:cNvSpPr>
              <a:spLocks noChangeArrowheads="1"/>
            </p:cNvSpPr>
            <p:nvPr/>
          </p:nvSpPr>
          <p:spPr bwMode="auto">
            <a:xfrm>
              <a:off x="4520" y="2496"/>
              <a:ext cx="96" cy="14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Line 51"/>
            <p:cNvSpPr>
              <a:spLocks noChangeShapeType="1"/>
            </p:cNvSpPr>
            <p:nvPr/>
          </p:nvSpPr>
          <p:spPr bwMode="auto">
            <a:xfrm>
              <a:off x="4280" y="26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Oval 52"/>
            <p:cNvSpPr>
              <a:spLocks noChangeArrowheads="1"/>
            </p:cNvSpPr>
            <p:nvPr/>
          </p:nvSpPr>
          <p:spPr bwMode="auto">
            <a:xfrm>
              <a:off x="4712" y="2496"/>
              <a:ext cx="96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Oval 53"/>
            <p:cNvSpPr>
              <a:spLocks noChangeArrowheads="1"/>
            </p:cNvSpPr>
            <p:nvPr/>
          </p:nvSpPr>
          <p:spPr bwMode="auto">
            <a:xfrm>
              <a:off x="4760" y="2496"/>
              <a:ext cx="96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Oval 54"/>
            <p:cNvSpPr>
              <a:spLocks noChangeArrowheads="1"/>
            </p:cNvSpPr>
            <p:nvPr/>
          </p:nvSpPr>
          <p:spPr bwMode="auto">
            <a:xfrm>
              <a:off x="4808" y="2496"/>
              <a:ext cx="96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3" name="Oval 55"/>
            <p:cNvSpPr>
              <a:spLocks noChangeArrowheads="1"/>
            </p:cNvSpPr>
            <p:nvPr/>
          </p:nvSpPr>
          <p:spPr bwMode="auto">
            <a:xfrm>
              <a:off x="4856" y="2496"/>
              <a:ext cx="96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Oval 56"/>
            <p:cNvSpPr>
              <a:spLocks noChangeArrowheads="1"/>
            </p:cNvSpPr>
            <p:nvPr/>
          </p:nvSpPr>
          <p:spPr bwMode="auto">
            <a:xfrm>
              <a:off x="5000" y="2496"/>
              <a:ext cx="96" cy="14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Oval 57"/>
            <p:cNvSpPr>
              <a:spLocks noChangeArrowheads="1"/>
            </p:cNvSpPr>
            <p:nvPr/>
          </p:nvSpPr>
          <p:spPr bwMode="auto">
            <a:xfrm>
              <a:off x="5048" y="2496"/>
              <a:ext cx="96" cy="14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Oval 58"/>
            <p:cNvSpPr>
              <a:spLocks noChangeArrowheads="1"/>
            </p:cNvSpPr>
            <p:nvPr/>
          </p:nvSpPr>
          <p:spPr bwMode="auto">
            <a:xfrm>
              <a:off x="5096" y="2496"/>
              <a:ext cx="96" cy="14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7" name="Oval 59"/>
            <p:cNvSpPr>
              <a:spLocks noChangeArrowheads="1"/>
            </p:cNvSpPr>
            <p:nvPr/>
          </p:nvSpPr>
          <p:spPr bwMode="auto">
            <a:xfrm>
              <a:off x="5144" y="2496"/>
              <a:ext cx="96" cy="14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8" name="Line 60"/>
            <p:cNvSpPr>
              <a:spLocks noChangeShapeType="1"/>
            </p:cNvSpPr>
            <p:nvPr/>
          </p:nvSpPr>
          <p:spPr bwMode="auto">
            <a:xfrm>
              <a:off x="4904" y="26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61"/>
            <p:cNvSpPr>
              <a:spLocks noChangeShapeType="1"/>
            </p:cNvSpPr>
            <p:nvPr/>
          </p:nvSpPr>
          <p:spPr bwMode="auto">
            <a:xfrm>
              <a:off x="4598" y="26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62"/>
            <p:cNvSpPr>
              <a:spLocks noChangeShapeType="1"/>
            </p:cNvSpPr>
            <p:nvPr/>
          </p:nvSpPr>
          <p:spPr bwMode="auto">
            <a:xfrm>
              <a:off x="4664" y="264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Line 63"/>
            <p:cNvSpPr>
              <a:spLocks noChangeShapeType="1"/>
            </p:cNvSpPr>
            <p:nvPr/>
          </p:nvSpPr>
          <p:spPr bwMode="auto">
            <a:xfrm>
              <a:off x="4568" y="292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Line 64"/>
            <p:cNvSpPr>
              <a:spLocks noChangeShapeType="1"/>
            </p:cNvSpPr>
            <p:nvPr/>
          </p:nvSpPr>
          <p:spPr bwMode="auto">
            <a:xfrm>
              <a:off x="4568" y="29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65"/>
            <p:cNvSpPr>
              <a:spLocks noChangeShapeType="1"/>
            </p:cNvSpPr>
            <p:nvPr/>
          </p:nvSpPr>
          <p:spPr bwMode="auto">
            <a:xfrm>
              <a:off x="5222" y="26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66"/>
            <p:cNvSpPr>
              <a:spLocks noChangeShapeType="1"/>
            </p:cNvSpPr>
            <p:nvPr/>
          </p:nvSpPr>
          <p:spPr bwMode="auto">
            <a:xfrm>
              <a:off x="5288" y="264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67"/>
            <p:cNvSpPr>
              <a:spLocks noChangeShapeType="1"/>
            </p:cNvSpPr>
            <p:nvPr/>
          </p:nvSpPr>
          <p:spPr bwMode="auto">
            <a:xfrm>
              <a:off x="5192" y="292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68"/>
            <p:cNvSpPr>
              <a:spLocks noChangeShapeType="1"/>
            </p:cNvSpPr>
            <p:nvPr/>
          </p:nvSpPr>
          <p:spPr bwMode="auto">
            <a:xfrm>
              <a:off x="5192" y="29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Line 69"/>
            <p:cNvSpPr>
              <a:spLocks noChangeShapeType="1"/>
            </p:cNvSpPr>
            <p:nvPr/>
          </p:nvSpPr>
          <p:spPr bwMode="auto">
            <a:xfrm>
              <a:off x="3974" y="26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Line 70"/>
            <p:cNvSpPr>
              <a:spLocks noChangeShapeType="1"/>
            </p:cNvSpPr>
            <p:nvPr/>
          </p:nvSpPr>
          <p:spPr bwMode="auto">
            <a:xfrm>
              <a:off x="4040" y="264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Line 71"/>
            <p:cNvSpPr>
              <a:spLocks noChangeShapeType="1"/>
            </p:cNvSpPr>
            <p:nvPr/>
          </p:nvSpPr>
          <p:spPr bwMode="auto">
            <a:xfrm>
              <a:off x="3944" y="292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Line 72"/>
            <p:cNvSpPr>
              <a:spLocks noChangeShapeType="1"/>
            </p:cNvSpPr>
            <p:nvPr/>
          </p:nvSpPr>
          <p:spPr bwMode="auto">
            <a:xfrm>
              <a:off x="3944" y="29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Oval 73"/>
            <p:cNvSpPr>
              <a:spLocks noChangeArrowheads="1"/>
            </p:cNvSpPr>
            <p:nvPr/>
          </p:nvSpPr>
          <p:spPr bwMode="auto">
            <a:xfrm>
              <a:off x="4082" y="3108"/>
              <a:ext cx="96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2" name="Oval 74"/>
            <p:cNvSpPr>
              <a:spLocks noChangeArrowheads="1"/>
            </p:cNvSpPr>
            <p:nvPr/>
          </p:nvSpPr>
          <p:spPr bwMode="auto">
            <a:xfrm>
              <a:off x="4130" y="3108"/>
              <a:ext cx="96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3" name="Oval 75"/>
            <p:cNvSpPr>
              <a:spLocks noChangeArrowheads="1"/>
            </p:cNvSpPr>
            <p:nvPr/>
          </p:nvSpPr>
          <p:spPr bwMode="auto">
            <a:xfrm>
              <a:off x="4178" y="3108"/>
              <a:ext cx="96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4" name="Oval 76"/>
            <p:cNvSpPr>
              <a:spLocks noChangeArrowheads="1"/>
            </p:cNvSpPr>
            <p:nvPr/>
          </p:nvSpPr>
          <p:spPr bwMode="auto">
            <a:xfrm>
              <a:off x="4226" y="3108"/>
              <a:ext cx="96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5" name="Oval 77"/>
            <p:cNvSpPr>
              <a:spLocks noChangeArrowheads="1"/>
            </p:cNvSpPr>
            <p:nvPr/>
          </p:nvSpPr>
          <p:spPr bwMode="auto">
            <a:xfrm>
              <a:off x="4370" y="3108"/>
              <a:ext cx="96" cy="14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6" name="Oval 78"/>
            <p:cNvSpPr>
              <a:spLocks noChangeArrowheads="1"/>
            </p:cNvSpPr>
            <p:nvPr/>
          </p:nvSpPr>
          <p:spPr bwMode="auto">
            <a:xfrm>
              <a:off x="4418" y="3108"/>
              <a:ext cx="96" cy="14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7" name="Oval 79"/>
            <p:cNvSpPr>
              <a:spLocks noChangeArrowheads="1"/>
            </p:cNvSpPr>
            <p:nvPr/>
          </p:nvSpPr>
          <p:spPr bwMode="auto">
            <a:xfrm>
              <a:off x="4466" y="3108"/>
              <a:ext cx="96" cy="14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8" name="Oval 80"/>
            <p:cNvSpPr>
              <a:spLocks noChangeArrowheads="1"/>
            </p:cNvSpPr>
            <p:nvPr/>
          </p:nvSpPr>
          <p:spPr bwMode="auto">
            <a:xfrm>
              <a:off x="4514" y="3108"/>
              <a:ext cx="96" cy="14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9" name="Line 81"/>
            <p:cNvSpPr>
              <a:spLocks noChangeShapeType="1"/>
            </p:cNvSpPr>
            <p:nvPr/>
          </p:nvSpPr>
          <p:spPr bwMode="auto">
            <a:xfrm>
              <a:off x="4274" y="325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Oval 82"/>
            <p:cNvSpPr>
              <a:spLocks noChangeArrowheads="1"/>
            </p:cNvSpPr>
            <p:nvPr/>
          </p:nvSpPr>
          <p:spPr bwMode="auto">
            <a:xfrm>
              <a:off x="4706" y="3108"/>
              <a:ext cx="96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1" name="Oval 83"/>
            <p:cNvSpPr>
              <a:spLocks noChangeArrowheads="1"/>
            </p:cNvSpPr>
            <p:nvPr/>
          </p:nvSpPr>
          <p:spPr bwMode="auto">
            <a:xfrm>
              <a:off x="4754" y="3108"/>
              <a:ext cx="96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2" name="Oval 84"/>
            <p:cNvSpPr>
              <a:spLocks noChangeArrowheads="1"/>
            </p:cNvSpPr>
            <p:nvPr/>
          </p:nvSpPr>
          <p:spPr bwMode="auto">
            <a:xfrm>
              <a:off x="4802" y="3108"/>
              <a:ext cx="96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3" name="Oval 85"/>
            <p:cNvSpPr>
              <a:spLocks noChangeArrowheads="1"/>
            </p:cNvSpPr>
            <p:nvPr/>
          </p:nvSpPr>
          <p:spPr bwMode="auto">
            <a:xfrm>
              <a:off x="4850" y="3108"/>
              <a:ext cx="96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4" name="Oval 86"/>
            <p:cNvSpPr>
              <a:spLocks noChangeArrowheads="1"/>
            </p:cNvSpPr>
            <p:nvPr/>
          </p:nvSpPr>
          <p:spPr bwMode="auto">
            <a:xfrm>
              <a:off x="4994" y="3108"/>
              <a:ext cx="96" cy="14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5" name="Oval 87"/>
            <p:cNvSpPr>
              <a:spLocks noChangeArrowheads="1"/>
            </p:cNvSpPr>
            <p:nvPr/>
          </p:nvSpPr>
          <p:spPr bwMode="auto">
            <a:xfrm>
              <a:off x="5042" y="3108"/>
              <a:ext cx="96" cy="14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6" name="Oval 88"/>
            <p:cNvSpPr>
              <a:spLocks noChangeArrowheads="1"/>
            </p:cNvSpPr>
            <p:nvPr/>
          </p:nvSpPr>
          <p:spPr bwMode="auto">
            <a:xfrm>
              <a:off x="5090" y="3108"/>
              <a:ext cx="96" cy="14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7" name="Oval 89"/>
            <p:cNvSpPr>
              <a:spLocks noChangeArrowheads="1"/>
            </p:cNvSpPr>
            <p:nvPr/>
          </p:nvSpPr>
          <p:spPr bwMode="auto">
            <a:xfrm>
              <a:off x="5138" y="3108"/>
              <a:ext cx="96" cy="14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8" name="Line 90"/>
            <p:cNvSpPr>
              <a:spLocks noChangeShapeType="1"/>
            </p:cNvSpPr>
            <p:nvPr/>
          </p:nvSpPr>
          <p:spPr bwMode="auto">
            <a:xfrm>
              <a:off x="4898" y="325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Line 91"/>
            <p:cNvSpPr>
              <a:spLocks noChangeShapeType="1"/>
            </p:cNvSpPr>
            <p:nvPr/>
          </p:nvSpPr>
          <p:spPr bwMode="auto">
            <a:xfrm>
              <a:off x="4592" y="325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92"/>
            <p:cNvSpPr>
              <a:spLocks noChangeShapeType="1"/>
            </p:cNvSpPr>
            <p:nvPr/>
          </p:nvSpPr>
          <p:spPr bwMode="auto">
            <a:xfrm>
              <a:off x="5216" y="325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Line 93"/>
            <p:cNvSpPr>
              <a:spLocks noChangeShapeType="1"/>
            </p:cNvSpPr>
            <p:nvPr/>
          </p:nvSpPr>
          <p:spPr bwMode="auto">
            <a:xfrm>
              <a:off x="3968" y="325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Line 94"/>
            <p:cNvSpPr>
              <a:spLocks noChangeShapeType="1"/>
            </p:cNvSpPr>
            <p:nvPr/>
          </p:nvSpPr>
          <p:spPr bwMode="auto">
            <a:xfrm>
              <a:off x="4040" y="297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Line 95"/>
            <p:cNvSpPr>
              <a:spLocks noChangeShapeType="1"/>
            </p:cNvSpPr>
            <p:nvPr/>
          </p:nvSpPr>
          <p:spPr bwMode="auto">
            <a:xfrm>
              <a:off x="4664" y="297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Line 96"/>
            <p:cNvSpPr>
              <a:spLocks noChangeShapeType="1"/>
            </p:cNvSpPr>
            <p:nvPr/>
          </p:nvSpPr>
          <p:spPr bwMode="auto">
            <a:xfrm>
              <a:off x="5288" y="297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Text Box 97"/>
            <p:cNvSpPr txBox="1">
              <a:spLocks noChangeArrowheads="1"/>
            </p:cNvSpPr>
            <p:nvPr/>
          </p:nvSpPr>
          <p:spPr bwMode="auto">
            <a:xfrm>
              <a:off x="4126" y="278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27746" name="Text Box 98"/>
            <p:cNvSpPr txBox="1">
              <a:spLocks noChangeArrowheads="1"/>
            </p:cNvSpPr>
            <p:nvPr/>
          </p:nvSpPr>
          <p:spPr bwMode="auto">
            <a:xfrm>
              <a:off x="3742" y="1959"/>
              <a:ext cx="67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66"/>
                  </a:solidFill>
                </a:rPr>
                <a:t>Kinetic</a:t>
              </a:r>
            </a:p>
            <a:p>
              <a:r>
                <a:rPr lang="en-US" sz="1600">
                  <a:solidFill>
                    <a:srgbClr val="FF0066"/>
                  </a:solidFill>
                </a:rPr>
                <a:t>Inductance</a:t>
              </a:r>
            </a:p>
            <a:p>
              <a:r>
                <a:rPr lang="en-US" sz="1600">
                  <a:solidFill>
                    <a:srgbClr val="FF0066"/>
                  </a:solidFill>
                </a:rPr>
                <a:t>L</a:t>
              </a:r>
              <a:r>
                <a:rPr lang="en-US" sz="1600" baseline="-25000">
                  <a:solidFill>
                    <a:srgbClr val="FF0066"/>
                  </a:solidFill>
                </a:rPr>
                <a:t>kin</a:t>
              </a:r>
            </a:p>
          </p:txBody>
        </p:sp>
        <p:sp>
          <p:nvSpPr>
            <p:cNvPr id="27747" name="Text Box 99"/>
            <p:cNvSpPr txBox="1">
              <a:spLocks noChangeArrowheads="1"/>
            </p:cNvSpPr>
            <p:nvPr/>
          </p:nvSpPr>
          <p:spPr bwMode="auto">
            <a:xfrm>
              <a:off x="4570" y="1952"/>
              <a:ext cx="75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663300"/>
                  </a:solidFill>
                </a:rPr>
                <a:t>Geometrical</a:t>
              </a:r>
            </a:p>
            <a:p>
              <a:r>
                <a:rPr lang="en-US" sz="1600">
                  <a:solidFill>
                    <a:srgbClr val="663300"/>
                  </a:solidFill>
                </a:rPr>
                <a:t>Inductance</a:t>
              </a:r>
            </a:p>
            <a:p>
              <a:r>
                <a:rPr lang="en-US" sz="1600">
                  <a:solidFill>
                    <a:srgbClr val="663300"/>
                  </a:solidFill>
                </a:rPr>
                <a:t>L</a:t>
              </a:r>
              <a:r>
                <a:rPr lang="en-US" sz="1600" baseline="-25000">
                  <a:solidFill>
                    <a:srgbClr val="663300"/>
                  </a:solidFill>
                </a:rPr>
                <a:t>geo</a:t>
              </a:r>
            </a:p>
          </p:txBody>
        </p:sp>
        <p:sp>
          <p:nvSpPr>
            <p:cNvPr id="27748" name="Line 100"/>
            <p:cNvSpPr>
              <a:spLocks noChangeShapeType="1"/>
            </p:cNvSpPr>
            <p:nvPr/>
          </p:nvSpPr>
          <p:spPr bwMode="auto">
            <a:xfrm>
              <a:off x="4040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Line 101"/>
            <p:cNvSpPr>
              <a:spLocks noChangeShapeType="1"/>
            </p:cNvSpPr>
            <p:nvPr/>
          </p:nvSpPr>
          <p:spPr bwMode="auto">
            <a:xfrm flipH="1">
              <a:off x="4472" y="2208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8369" name="Object 1025"/>
            <p:cNvGraphicFramePr>
              <a:graphicFrameLocks noChangeAspect="1"/>
            </p:cNvGraphicFramePr>
            <p:nvPr/>
          </p:nvGraphicFramePr>
          <p:xfrm>
            <a:off x="4704" y="3312"/>
            <a:ext cx="816" cy="402"/>
          </p:xfrm>
          <a:graphic>
            <a:graphicData uri="http://schemas.openxmlformats.org/presentationml/2006/ole">
              <p:oleObj spid="_x0000_s58369" name="Equation" r:id="rId4" imgW="850680" imgH="419040" progId="Equation.3">
                <p:embed/>
              </p:oleObj>
            </a:graphicData>
          </a:graphic>
        </p:graphicFrame>
        <p:sp>
          <p:nvSpPr>
            <p:cNvPr id="27755" name="Text Box 107"/>
            <p:cNvSpPr txBox="1">
              <a:spLocks noChangeArrowheads="1"/>
            </p:cNvSpPr>
            <p:nvPr/>
          </p:nvSpPr>
          <p:spPr bwMode="auto">
            <a:xfrm rot="20640000">
              <a:off x="2590" y="2918"/>
              <a:ext cx="7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dielectric</a:t>
              </a:r>
            </a:p>
          </p:txBody>
        </p:sp>
        <p:sp>
          <p:nvSpPr>
            <p:cNvPr id="27756" name="Text Box 108"/>
            <p:cNvSpPr txBox="1">
              <a:spLocks noChangeArrowheads="1"/>
            </p:cNvSpPr>
            <p:nvPr/>
          </p:nvSpPr>
          <p:spPr bwMode="auto">
            <a:xfrm>
              <a:off x="484" y="3406"/>
              <a:ext cx="1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propagating TEM wave</a:t>
              </a:r>
            </a:p>
          </p:txBody>
        </p:sp>
        <p:graphicFrame>
          <p:nvGraphicFramePr>
            <p:cNvPr id="58370" name="Object 1026"/>
            <p:cNvGraphicFramePr>
              <a:graphicFrameLocks noChangeAspect="1"/>
            </p:cNvGraphicFramePr>
            <p:nvPr/>
          </p:nvGraphicFramePr>
          <p:xfrm>
            <a:off x="3760" y="3312"/>
            <a:ext cx="560" cy="402"/>
          </p:xfrm>
          <a:graphic>
            <a:graphicData uri="http://schemas.openxmlformats.org/presentationml/2006/ole">
              <p:oleObj spid="_x0000_s58370" name="Equation" r:id="rId5" imgW="583920" imgH="419040" progId="Equation.3">
                <p:embed/>
              </p:oleObj>
            </a:graphicData>
          </a:graphic>
        </p:graphicFrame>
        <p:sp>
          <p:nvSpPr>
            <p:cNvPr id="27758" name="Text Box 110"/>
            <p:cNvSpPr txBox="1">
              <a:spLocks noChangeArrowheads="1"/>
            </p:cNvSpPr>
            <p:nvPr/>
          </p:nvSpPr>
          <p:spPr bwMode="auto">
            <a:xfrm>
              <a:off x="3552" y="3724"/>
              <a:ext cx="2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L = </a:t>
              </a:r>
              <a:r>
                <a:rPr lang="en-US" sz="1600">
                  <a:solidFill>
                    <a:srgbClr val="FF0000"/>
                  </a:solidFill>
                </a:rPr>
                <a:t>L</a:t>
              </a:r>
              <a:r>
                <a:rPr lang="en-US" sz="1600" baseline="-25000">
                  <a:solidFill>
                    <a:srgbClr val="FF0000"/>
                  </a:solidFill>
                </a:rPr>
                <a:t>kin</a:t>
              </a:r>
              <a:r>
                <a:rPr lang="en-US" sz="1600"/>
                <a:t> + </a:t>
              </a:r>
              <a:r>
                <a:rPr lang="en-US" sz="1600">
                  <a:solidFill>
                    <a:srgbClr val="663300"/>
                  </a:solidFill>
                </a:rPr>
                <a:t>L</a:t>
              </a:r>
              <a:r>
                <a:rPr lang="en-US" sz="1600" baseline="-25000">
                  <a:solidFill>
                    <a:srgbClr val="663300"/>
                  </a:solidFill>
                </a:rPr>
                <a:t>geo</a:t>
              </a:r>
              <a:r>
                <a:rPr lang="en-US" sz="1600"/>
                <a:t> is frequency independent</a:t>
              </a:r>
            </a:p>
          </p:txBody>
        </p:sp>
        <p:sp>
          <p:nvSpPr>
            <p:cNvPr id="27760" name="Text Box 112"/>
            <p:cNvSpPr txBox="1">
              <a:spLocks noChangeArrowheads="1"/>
            </p:cNvSpPr>
            <p:nvPr/>
          </p:nvSpPr>
          <p:spPr bwMode="auto">
            <a:xfrm>
              <a:off x="624" y="3600"/>
              <a:ext cx="11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attenuation </a:t>
              </a:r>
              <a:r>
                <a:rPr lang="en-US" sz="1800">
                  <a:latin typeface="Symbol" pitchFamily="18" charset="2"/>
                </a:rPr>
                <a:t>a </a:t>
              </a:r>
              <a:r>
                <a:rPr lang="en-US" sz="1800"/>
                <a:t>~ 0</a:t>
              </a:r>
            </a:p>
          </p:txBody>
        </p:sp>
      </p:grpSp>
      <p:graphicFrame>
        <p:nvGraphicFramePr>
          <p:cNvPr id="58371" name="Object 1027"/>
          <p:cNvGraphicFramePr>
            <a:graphicFrameLocks noChangeAspect="1"/>
          </p:cNvGraphicFramePr>
          <p:nvPr/>
        </p:nvGraphicFramePr>
        <p:xfrm>
          <a:off x="1187450" y="6172200"/>
          <a:ext cx="1255713" cy="392113"/>
        </p:xfrm>
        <a:graphic>
          <a:graphicData uri="http://schemas.openxmlformats.org/presentationml/2006/ole">
            <p:oleObj spid="_x0000_s58371" name="Equation" r:id="rId6" imgW="7617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152400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Metal Electrodynamics</a:t>
            </a:r>
            <a:endParaRPr lang="en-US" dirty="0"/>
          </a:p>
        </p:txBody>
      </p:sp>
      <p:pic>
        <p:nvPicPr>
          <p:cNvPr id="131074" name="Picture 2" descr="http://www.warren-wilson.edu/~physics/physics2/Formal2000/sstephens/elecma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3402782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838200"/>
            <a:ext cx="598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Consider a TEM wave incident normally on a metal half-space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447800"/>
            <a:ext cx="2971800" cy="2057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20980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3581400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Constitutive equations for metal</a:t>
            </a:r>
            <a:endParaRPr lang="en-US" sz="1600" dirty="0"/>
          </a:p>
        </p:txBody>
      </p:sp>
      <p:graphicFrame>
        <p:nvGraphicFramePr>
          <p:cNvPr id="131075" name="Object 27"/>
          <p:cNvGraphicFramePr>
            <a:graphicFrameLocks noChangeAspect="1"/>
          </p:cNvGraphicFramePr>
          <p:nvPr/>
        </p:nvGraphicFramePr>
        <p:xfrm>
          <a:off x="5913438" y="4049713"/>
          <a:ext cx="1192212" cy="434975"/>
        </p:xfrm>
        <a:graphic>
          <a:graphicData uri="http://schemas.openxmlformats.org/presentationml/2006/ole">
            <p:oleObj spid="_x0000_s131075" name="Equation" r:id="rId4" imgW="723600" imgH="2538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91400" y="4018002"/>
            <a:ext cx="10806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Ohm’s law</a:t>
            </a:r>
          </a:p>
          <a:p>
            <a:pPr algn="ctr"/>
            <a:r>
              <a:rPr lang="en-US" sz="1400" dirty="0" smtClean="0"/>
              <a:t>(local limit)</a:t>
            </a:r>
            <a:endParaRPr lang="en-US" sz="1400" dirty="0"/>
          </a:p>
        </p:txBody>
      </p:sp>
      <p:graphicFrame>
        <p:nvGraphicFramePr>
          <p:cNvPr id="11" name="Object 27"/>
          <p:cNvGraphicFramePr>
            <a:graphicFrameLocks noChangeAspect="1"/>
          </p:cNvGraphicFramePr>
          <p:nvPr/>
        </p:nvGraphicFramePr>
        <p:xfrm>
          <a:off x="5348288" y="4659313"/>
          <a:ext cx="857250" cy="412750"/>
        </p:xfrm>
        <a:graphic>
          <a:graphicData uri="http://schemas.openxmlformats.org/presentationml/2006/ole">
            <p:oleObj spid="_x0000_s131076" name="Equation" r:id="rId5" imgW="520560" imgH="241200" progId="Equation.3">
              <p:embed/>
            </p:oleObj>
          </a:graphicData>
        </a:graphic>
      </p:graphicFrame>
      <p:graphicFrame>
        <p:nvGraphicFramePr>
          <p:cNvPr id="12" name="Object 27"/>
          <p:cNvGraphicFramePr>
            <a:graphicFrameLocks noChangeAspect="1"/>
          </p:cNvGraphicFramePr>
          <p:nvPr/>
        </p:nvGraphicFramePr>
        <p:xfrm>
          <a:off x="6470650" y="4648200"/>
          <a:ext cx="920750" cy="412750"/>
        </p:xfrm>
        <a:graphic>
          <a:graphicData uri="http://schemas.openxmlformats.org/presentationml/2006/ole">
            <p:oleObj spid="_x0000_s131077" name="Equation" r:id="rId6" imgW="558720" imgH="2412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06055" y="4690646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LIH media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3733800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Continuity Equation</a:t>
            </a:r>
            <a:endParaRPr lang="en-US" sz="1600" dirty="0"/>
          </a:p>
        </p:txBody>
      </p:sp>
      <p:graphicFrame>
        <p:nvGraphicFramePr>
          <p:cNvPr id="15" name="Object 27"/>
          <p:cNvGraphicFramePr>
            <a:graphicFrameLocks noChangeAspect="1"/>
          </p:cNvGraphicFramePr>
          <p:nvPr/>
        </p:nvGraphicFramePr>
        <p:xfrm>
          <a:off x="1500836" y="4132154"/>
          <a:ext cx="1676400" cy="581133"/>
        </p:xfrm>
        <a:graphic>
          <a:graphicData uri="http://schemas.openxmlformats.org/presentationml/2006/ole">
            <p:oleObj spid="_x0000_s131078" name="Equation" r:id="rId7" imgW="1180800" imgH="393480" progId="Equation.3">
              <p:embed/>
            </p:oleObj>
          </a:graphicData>
        </a:graphic>
      </p:graphicFrame>
      <p:graphicFrame>
        <p:nvGraphicFramePr>
          <p:cNvPr id="16" name="Object 27"/>
          <p:cNvGraphicFramePr>
            <a:graphicFrameLocks noChangeAspect="1"/>
          </p:cNvGraphicFramePr>
          <p:nvPr/>
        </p:nvGraphicFramePr>
        <p:xfrm>
          <a:off x="1470673" y="4905267"/>
          <a:ext cx="1729727" cy="581133"/>
        </p:xfrm>
        <a:graphic>
          <a:graphicData uri="http://schemas.openxmlformats.org/presentationml/2006/ole">
            <p:oleObj spid="_x0000_s131079" name="Equation" r:id="rId8" imgW="1218960" imgH="393480" progId="Equation.3">
              <p:embed/>
            </p:oleObj>
          </a:graphicData>
        </a:graphic>
      </p:graphicFrame>
      <p:graphicFrame>
        <p:nvGraphicFramePr>
          <p:cNvPr id="17" name="Object 27"/>
          <p:cNvGraphicFramePr>
            <a:graphicFrameLocks noChangeAspect="1"/>
          </p:cNvGraphicFramePr>
          <p:nvPr/>
        </p:nvGraphicFramePr>
        <p:xfrm>
          <a:off x="1519238" y="5438775"/>
          <a:ext cx="1585912" cy="581025"/>
        </p:xfrm>
        <a:graphic>
          <a:graphicData uri="http://schemas.openxmlformats.org/presentationml/2006/ole">
            <p:oleObj spid="_x0000_s131080" name="Equation" r:id="rId9" imgW="1117440" imgH="393480" progId="Equation.3">
              <p:embed/>
            </p:oleObj>
          </a:graphicData>
        </a:graphic>
      </p:graphicFrame>
      <p:graphicFrame>
        <p:nvGraphicFramePr>
          <p:cNvPr id="18" name="Object 27"/>
          <p:cNvGraphicFramePr>
            <a:graphicFrameLocks noChangeAspect="1"/>
          </p:cNvGraphicFramePr>
          <p:nvPr/>
        </p:nvGraphicFramePr>
        <p:xfrm>
          <a:off x="1279525" y="6084888"/>
          <a:ext cx="2163763" cy="355600"/>
        </p:xfrm>
        <a:graphic>
          <a:graphicData uri="http://schemas.openxmlformats.org/presentationml/2006/ole">
            <p:oleObj spid="_x0000_s131081" name="Equation" r:id="rId10" imgW="1523880" imgH="2412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62000" y="609600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</a:t>
            </a:r>
            <a:endParaRPr lang="en-US" sz="1600" dirty="0"/>
          </a:p>
        </p:txBody>
      </p:sp>
      <p:graphicFrame>
        <p:nvGraphicFramePr>
          <p:cNvPr id="20" name="Object 27"/>
          <p:cNvGraphicFramePr>
            <a:graphicFrameLocks noChangeAspect="1"/>
          </p:cNvGraphicFramePr>
          <p:nvPr/>
        </p:nvGraphicFramePr>
        <p:xfrm>
          <a:off x="4724400" y="5562600"/>
          <a:ext cx="631825" cy="242887"/>
        </p:xfrm>
        <a:graphic>
          <a:graphicData uri="http://schemas.openxmlformats.org/presentationml/2006/ole">
            <p:oleObj spid="_x0000_s131082" name="Equation" r:id="rId11" imgW="444240" imgH="16488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34000" y="5486400"/>
            <a:ext cx="2638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 (1 </a:t>
            </a:r>
            <a:r>
              <a:rPr lang="en-US" sz="1600" dirty="0" err="1" smtClean="0">
                <a:latin typeface="Symbol" pitchFamily="18" charset="2"/>
              </a:rPr>
              <a:t>mW</a:t>
            </a:r>
            <a:r>
              <a:rPr lang="en-US" sz="1600" dirty="0" err="1" smtClean="0"/>
              <a:t>cm</a:t>
            </a:r>
            <a:r>
              <a:rPr lang="en-US" sz="1600" dirty="0" smtClean="0"/>
              <a:t>)(8.85 x 10</a:t>
            </a:r>
            <a:r>
              <a:rPr lang="en-US" sz="1600" baseline="30000" dirty="0" smtClean="0"/>
              <a:t>-12</a:t>
            </a:r>
            <a:r>
              <a:rPr lang="en-US" sz="1600" dirty="0" smtClean="0"/>
              <a:t> F/m)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5867400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 10</a:t>
            </a:r>
            <a:r>
              <a:rPr lang="en-US" sz="1600" baseline="30000" dirty="0" smtClean="0"/>
              <a:t>-19</a:t>
            </a:r>
            <a:r>
              <a:rPr lang="en-US" sz="1600" dirty="0" smtClean="0"/>
              <a:t> 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495800" y="6138446"/>
            <a:ext cx="426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Hence we can ignore free charge in the conductor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191000" y="6443246"/>
            <a:ext cx="4904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 reality free charge dissipates at the collision time scale, </a:t>
            </a:r>
            <a:r>
              <a:rPr lang="en-US" sz="1200" dirty="0" err="1" smtClean="0">
                <a:latin typeface="Symbol" pitchFamily="18" charset="2"/>
              </a:rPr>
              <a:t>t</a:t>
            </a:r>
            <a:r>
              <a:rPr lang="en-US" sz="1200" baseline="-25000" dirty="0" err="1" smtClean="0"/>
              <a:t>c</a:t>
            </a:r>
            <a:r>
              <a:rPr lang="en-US" sz="1200" dirty="0" smtClean="0"/>
              <a:t> ~ 10</a:t>
            </a:r>
            <a:r>
              <a:rPr lang="en-US" sz="1200" baseline="30000" dirty="0" smtClean="0"/>
              <a:t>-14</a:t>
            </a:r>
            <a:r>
              <a:rPr lang="en-US" sz="1200" dirty="0" smtClean="0"/>
              <a:t> – 10</a:t>
            </a:r>
            <a:r>
              <a:rPr lang="en-US" sz="1200" baseline="30000" dirty="0" smtClean="0"/>
              <a:t>-12</a:t>
            </a:r>
            <a:r>
              <a:rPr lang="en-US" sz="1200" dirty="0" smtClean="0"/>
              <a:t> 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52400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Metal Electrodynamics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762000"/>
            <a:ext cx="333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Take the curl of the curl equations</a:t>
            </a:r>
            <a:endParaRPr lang="en-US" sz="1800" dirty="0"/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1371600" y="1371600"/>
          <a:ext cx="1927225" cy="581025"/>
        </p:xfrm>
        <a:graphic>
          <a:graphicData uri="http://schemas.openxmlformats.org/presentationml/2006/ole">
            <p:oleObj spid="_x0000_s142339" name="Equation" r:id="rId3" imgW="1358640" imgH="393480" progId="Equation.3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4953000" y="1371600"/>
          <a:ext cx="2989263" cy="581025"/>
        </p:xfrm>
        <a:graphic>
          <a:graphicData uri="http://schemas.openxmlformats.org/presentationml/2006/ole">
            <p:oleObj spid="_x0000_s142340" name="Equation" r:id="rId4" imgW="2108160" imgH="39348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273175" y="2116138"/>
          <a:ext cx="2125663" cy="617537"/>
        </p:xfrm>
        <a:graphic>
          <a:graphicData uri="http://schemas.openxmlformats.org/presentationml/2006/ole">
            <p:oleObj spid="_x0000_s142341" name="Equation" r:id="rId5" imgW="1498320" imgH="419040" progId="Equation.3">
              <p:embed/>
            </p:oleObj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343525" y="2133600"/>
          <a:ext cx="2106613" cy="617538"/>
        </p:xfrm>
        <a:graphic>
          <a:graphicData uri="http://schemas.openxmlformats.org/presentationml/2006/ole">
            <p:oleObj spid="_x0000_s142342" name="Equation" r:id="rId6" imgW="1485720" imgH="4190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00200" y="2971800"/>
            <a:ext cx="5577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These are wave equations with a </a:t>
            </a:r>
            <a:r>
              <a:rPr lang="en-US" sz="2000" dirty="0" smtClean="0">
                <a:latin typeface="Symbol" pitchFamily="18" charset="2"/>
              </a:rPr>
              <a:t>ms</a:t>
            </a:r>
            <a:r>
              <a:rPr lang="en-US" sz="2000" dirty="0" smtClean="0"/>
              <a:t> dissipative term</a:t>
            </a:r>
            <a:endParaRPr lang="en-US" sz="2000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752600" y="3657600"/>
          <a:ext cx="1262063" cy="430212"/>
        </p:xfrm>
        <a:graphic>
          <a:graphicData uri="http://schemas.openxmlformats.org/presentationml/2006/ole">
            <p:oleObj spid="_x0000_s142343" name="Equation" r:id="rId7" imgW="888840" imgH="291960" progId="Equation.3">
              <p:embed/>
            </p:oleObj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5486400" y="3581400"/>
          <a:ext cx="1262063" cy="430212"/>
        </p:xfrm>
        <a:graphic>
          <a:graphicData uri="http://schemas.openxmlformats.org/presentationml/2006/ole">
            <p:oleObj spid="_x0000_s142344" name="Equation" r:id="rId8" imgW="888840" imgH="29196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358140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Ansatz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426720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with</a:t>
            </a:r>
            <a:endParaRPr lang="en-US" sz="2000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667125" y="4322763"/>
          <a:ext cx="938213" cy="317500"/>
        </p:xfrm>
        <a:graphic>
          <a:graphicData uri="http://schemas.openxmlformats.org/presentationml/2006/ole">
            <p:oleObj spid="_x0000_s142345" name="Equation" r:id="rId9" imgW="660240" imgH="21564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95400" y="4876800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finds</a:t>
            </a:r>
            <a:endParaRPr lang="en-US" sz="2000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2536825" y="4710113"/>
          <a:ext cx="1352550" cy="652462"/>
        </p:xfrm>
        <a:graphic>
          <a:graphicData uri="http://schemas.openxmlformats.org/presentationml/2006/ole">
            <p:oleObj spid="_x0000_s142346" name="Equation" r:id="rId10" imgW="952200" imgH="4442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191000" y="4876800"/>
            <a:ext cx="4589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waves oscillate and decay as they enter the metal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928812" y="571500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Define the skin depth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4138612" y="5562600"/>
          <a:ext cx="2109788" cy="690563"/>
        </p:xfrm>
        <a:graphic>
          <a:graphicData uri="http://schemas.openxmlformats.org/presentationml/2006/ole">
            <p:oleObj spid="_x0000_s142347" name="Equation" r:id="rId11" imgW="1485720" imgH="4698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828800" y="6336268"/>
            <a:ext cx="423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 a metal with </a:t>
            </a:r>
            <a:r>
              <a:rPr lang="en-US" sz="1800" dirty="0" smtClean="0">
                <a:latin typeface="Symbol" pitchFamily="18" charset="2"/>
              </a:rPr>
              <a:t>r</a:t>
            </a:r>
            <a:r>
              <a:rPr lang="en-US" sz="1800" dirty="0" smtClean="0"/>
              <a:t> = 1 </a:t>
            </a:r>
            <a:r>
              <a:rPr lang="en-US" sz="1800" dirty="0" smtClean="0">
                <a:latin typeface="Symbol" pitchFamily="18" charset="2"/>
              </a:rPr>
              <a:t>mW</a:t>
            </a:r>
            <a:r>
              <a:rPr lang="en-US" sz="1800" dirty="0" smtClean="0"/>
              <a:t>-cm at 2.5 GHz, </a:t>
            </a:r>
            <a:endParaRPr lang="en-US" sz="1800" dirty="0"/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5830910" y="6407150"/>
          <a:ext cx="992188" cy="298450"/>
        </p:xfrm>
        <a:graphic>
          <a:graphicData uri="http://schemas.openxmlformats.org/presentationml/2006/ole">
            <p:oleObj spid="_x0000_s142348" name="Equation" r:id="rId12" imgW="6984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9431</TotalTime>
  <Words>1740</Words>
  <Application>Microsoft Office PowerPoint</Application>
  <PresentationFormat>On-screen Show (4:3)</PresentationFormat>
  <Paragraphs>572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Default Design</vt:lpstr>
      <vt:lpstr>Equation</vt:lpstr>
      <vt:lpstr>Microsoft Equation 3.0</vt:lpstr>
      <vt:lpstr>Graph</vt:lpstr>
      <vt:lpstr>Slide 1</vt:lpstr>
      <vt:lpstr>Outline</vt:lpstr>
      <vt:lpstr>The Three Hallmarks of Superconductivity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CSR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Anlage</dc:creator>
  <cp:lastModifiedBy>Steven Anlage</cp:lastModifiedBy>
  <cp:revision>957</cp:revision>
  <dcterms:created xsi:type="dcterms:W3CDTF">2002-07-16T16:56:40Z</dcterms:created>
  <dcterms:modified xsi:type="dcterms:W3CDTF">2011-02-16T14:25:38Z</dcterms:modified>
</cp:coreProperties>
</file>